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3"/>
  </p:notesMasterIdLst>
  <p:sldIdLst>
    <p:sldId id="387" r:id="rId2"/>
    <p:sldId id="386" r:id="rId3"/>
    <p:sldId id="383" r:id="rId4"/>
    <p:sldId id="260" r:id="rId5"/>
    <p:sldId id="261" r:id="rId6"/>
    <p:sldId id="267" r:id="rId7"/>
    <p:sldId id="268" r:id="rId8"/>
    <p:sldId id="269" r:id="rId9"/>
    <p:sldId id="275" r:id="rId10"/>
    <p:sldId id="276" r:id="rId11"/>
    <p:sldId id="277" r:id="rId12"/>
    <p:sldId id="389" r:id="rId13"/>
    <p:sldId id="278" r:id="rId14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288" r:id="rId22"/>
    <p:sldId id="384" r:id="rId23"/>
    <p:sldId id="289" r:id="rId24"/>
    <p:sldId id="290" r:id="rId25"/>
    <p:sldId id="300" r:id="rId26"/>
    <p:sldId id="301" r:id="rId27"/>
    <p:sldId id="302" r:id="rId28"/>
    <p:sldId id="303" r:id="rId29"/>
    <p:sldId id="370" r:id="rId30"/>
    <p:sldId id="355" r:id="rId31"/>
    <p:sldId id="356" r:id="rId32"/>
    <p:sldId id="363" r:id="rId33"/>
    <p:sldId id="364" r:id="rId34"/>
    <p:sldId id="358" r:id="rId35"/>
    <p:sldId id="360" r:id="rId36"/>
    <p:sldId id="361" r:id="rId37"/>
    <p:sldId id="362" r:id="rId38"/>
    <p:sldId id="376" r:id="rId39"/>
    <p:sldId id="365" r:id="rId40"/>
    <p:sldId id="309" r:id="rId41"/>
    <p:sldId id="312" r:id="rId42"/>
    <p:sldId id="313" r:id="rId43"/>
    <p:sldId id="314" r:id="rId44"/>
    <p:sldId id="315" r:id="rId45"/>
    <p:sldId id="319" r:id="rId46"/>
    <p:sldId id="378" r:id="rId47"/>
    <p:sldId id="373" r:id="rId48"/>
    <p:sldId id="320" r:id="rId49"/>
    <p:sldId id="321" r:id="rId50"/>
    <p:sldId id="323" r:id="rId51"/>
    <p:sldId id="325" r:id="rId52"/>
    <p:sldId id="326" r:id="rId53"/>
    <p:sldId id="327" r:id="rId54"/>
    <p:sldId id="328" r:id="rId55"/>
    <p:sldId id="329" r:id="rId56"/>
    <p:sldId id="330" r:id="rId57"/>
    <p:sldId id="381" r:id="rId58"/>
    <p:sldId id="334" r:id="rId59"/>
    <p:sldId id="341" r:id="rId60"/>
    <p:sldId id="335" r:id="rId61"/>
    <p:sldId id="382" r:id="rId62"/>
    <p:sldId id="339" r:id="rId63"/>
    <p:sldId id="342" r:id="rId64"/>
    <p:sldId id="343" r:id="rId65"/>
    <p:sldId id="344" r:id="rId66"/>
    <p:sldId id="345" r:id="rId67"/>
    <p:sldId id="346" r:id="rId68"/>
    <p:sldId id="347" r:id="rId69"/>
    <p:sldId id="348" r:id="rId70"/>
    <p:sldId id="349" r:id="rId71"/>
    <p:sldId id="350" r:id="rId72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B685"/>
    <a:srgbClr val="FF5050"/>
    <a:srgbClr val="27D9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 autoAdjust="0"/>
    <p:restoredTop sz="94581" autoAdjust="0"/>
  </p:normalViewPr>
  <p:slideViewPr>
    <p:cSldViewPr>
      <p:cViewPr varScale="1">
        <p:scale>
          <a:sx n="47" d="100"/>
          <a:sy n="47" d="100"/>
        </p:scale>
        <p:origin x="1382" y="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B3B60FE-B321-4776-B64E-8C8C12A8BB55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7F699C8-8FCC-4687-B61A-2794829325B6}">
      <dgm:prSet phldrT="[Текст]" custT="1"/>
      <dgm:spPr/>
      <dgm:t>
        <a:bodyPr/>
        <a:lstStyle/>
        <a:p>
          <a:r>
            <a:rPr lang="ru-RU" sz="2400" b="1" dirty="0"/>
            <a:t>Модели развития политического конфликта</a:t>
          </a:r>
        </a:p>
      </dgm:t>
    </dgm:pt>
    <dgm:pt modelId="{953ED836-4498-4EF6-910D-82C3B8CD32F3}" type="parTrans" cxnId="{44A3B004-C373-4A34-83C4-C01BA84BECDD}">
      <dgm:prSet/>
      <dgm:spPr/>
      <dgm:t>
        <a:bodyPr/>
        <a:lstStyle/>
        <a:p>
          <a:endParaRPr lang="ru-RU"/>
        </a:p>
      </dgm:t>
    </dgm:pt>
    <dgm:pt modelId="{9AB64D7C-02C1-4C56-882F-0CA323B01066}" type="sibTrans" cxnId="{44A3B004-C373-4A34-83C4-C01BA84BECDD}">
      <dgm:prSet/>
      <dgm:spPr/>
      <dgm:t>
        <a:bodyPr/>
        <a:lstStyle/>
        <a:p>
          <a:endParaRPr lang="ru-RU"/>
        </a:p>
      </dgm:t>
    </dgm:pt>
    <dgm:pt modelId="{03B623B7-A3B0-4005-A09E-45226637CAB6}">
      <dgm:prSet phldrT="[Текст]" custT="1"/>
      <dgm:spPr/>
      <dgm:t>
        <a:bodyPr/>
        <a:lstStyle/>
        <a:p>
          <a:r>
            <a:rPr lang="ru-RU" sz="1800" b="1" dirty="0"/>
            <a:t>Конфронтационная -</a:t>
          </a:r>
          <a:r>
            <a:rPr lang="ru-RU" sz="1800" dirty="0"/>
            <a:t>действия конкурентов направлены не столько </a:t>
          </a:r>
          <a:r>
            <a:rPr lang="ru-RU" sz="1800" b="1" dirty="0"/>
            <a:t>на обладание объектом</a:t>
          </a:r>
          <a:r>
            <a:rPr lang="ru-RU" sz="1800" dirty="0"/>
            <a:t>, сколько на нанесения ущерба конкуренту, </a:t>
          </a:r>
          <a:r>
            <a:rPr lang="ru-RU" sz="1800" b="1" dirty="0"/>
            <a:t>его полную дискредитацию</a:t>
          </a:r>
          <a:r>
            <a:rPr lang="ru-RU" sz="1800" dirty="0"/>
            <a:t>. </a:t>
          </a:r>
        </a:p>
        <a:p>
          <a:endParaRPr lang="ru-RU" sz="1800" dirty="0"/>
        </a:p>
      </dgm:t>
    </dgm:pt>
    <dgm:pt modelId="{5D2E72C2-C2F0-41E6-A2D6-1515B4DB6C09}" type="parTrans" cxnId="{33A50162-771A-4FD9-A7FC-4BEFFE6123F6}">
      <dgm:prSet/>
      <dgm:spPr/>
      <dgm:t>
        <a:bodyPr/>
        <a:lstStyle/>
        <a:p>
          <a:endParaRPr lang="ru-RU"/>
        </a:p>
      </dgm:t>
    </dgm:pt>
    <dgm:pt modelId="{935BAAA4-290D-4D94-A1BC-625D7F0A18F0}" type="sibTrans" cxnId="{33A50162-771A-4FD9-A7FC-4BEFFE6123F6}">
      <dgm:prSet/>
      <dgm:spPr/>
      <dgm:t>
        <a:bodyPr/>
        <a:lstStyle/>
        <a:p>
          <a:endParaRPr lang="ru-RU"/>
        </a:p>
      </dgm:t>
    </dgm:pt>
    <dgm:pt modelId="{3AB6F6D9-0083-43E8-9526-18DFECF78939}">
      <dgm:prSet phldrT="[Текст]" custT="1"/>
      <dgm:spPr/>
      <dgm:t>
        <a:bodyPr/>
        <a:lstStyle/>
        <a:p>
          <a:r>
            <a:rPr lang="ru-RU" sz="1800" b="1" dirty="0"/>
            <a:t>Конкурентная</a:t>
          </a:r>
          <a:r>
            <a:rPr lang="ru-RU" sz="1800" dirty="0"/>
            <a:t> – конкурентное соперничество, при котором победивший получает </a:t>
          </a:r>
          <a:r>
            <a:rPr lang="ru-RU" sz="1800" b="1" dirty="0"/>
            <a:t>монополию на власть.</a:t>
          </a:r>
          <a:r>
            <a:rPr lang="ru-RU" sz="1800" dirty="0"/>
            <a:t> Проигравший вытесняется на время из ареала конкуренции, но у него остается возможность </a:t>
          </a:r>
          <a:r>
            <a:rPr lang="ru-RU" sz="1800" b="1" dirty="0"/>
            <a:t>конкуренции</a:t>
          </a:r>
          <a:r>
            <a:rPr lang="ru-RU" sz="1800" dirty="0"/>
            <a:t> </a:t>
          </a:r>
          <a:r>
            <a:rPr lang="ru-RU" sz="1800" b="1" dirty="0"/>
            <a:t>в других сферах</a:t>
          </a:r>
          <a:r>
            <a:rPr lang="ru-RU" sz="1800" dirty="0"/>
            <a:t>.   </a:t>
          </a:r>
        </a:p>
      </dgm:t>
    </dgm:pt>
    <dgm:pt modelId="{B9214822-A9FF-4029-B816-F3612FA8FE43}" type="parTrans" cxnId="{CC68F540-D253-479B-AEE3-268FAC00BC02}">
      <dgm:prSet/>
      <dgm:spPr/>
      <dgm:t>
        <a:bodyPr/>
        <a:lstStyle/>
        <a:p>
          <a:endParaRPr lang="ru-RU"/>
        </a:p>
      </dgm:t>
    </dgm:pt>
    <dgm:pt modelId="{1A2913F0-B731-41E5-A1A8-4DDD83C70F09}" type="sibTrans" cxnId="{CC68F540-D253-479B-AEE3-268FAC00BC02}">
      <dgm:prSet/>
      <dgm:spPr/>
      <dgm:t>
        <a:bodyPr/>
        <a:lstStyle/>
        <a:p>
          <a:endParaRPr lang="ru-RU"/>
        </a:p>
      </dgm:t>
    </dgm:pt>
    <dgm:pt modelId="{38F91FF4-5310-4217-A023-52594EABB757}" type="pres">
      <dgm:prSet presAssocID="{8B3B60FE-B321-4776-B64E-8C8C12A8BB55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F21FDE3E-996E-460F-A402-5DE9D526ABC5}" type="pres">
      <dgm:prSet presAssocID="{97F699C8-8FCC-4687-B61A-2794829325B6}" presName="hierRoot1" presStyleCnt="0"/>
      <dgm:spPr/>
    </dgm:pt>
    <dgm:pt modelId="{B367E5E4-B3D3-4057-84DC-F0B2C2475927}" type="pres">
      <dgm:prSet presAssocID="{97F699C8-8FCC-4687-B61A-2794829325B6}" presName="composite" presStyleCnt="0"/>
      <dgm:spPr/>
    </dgm:pt>
    <dgm:pt modelId="{3B32EF51-7891-406C-88DC-6247BEAFA35D}" type="pres">
      <dgm:prSet presAssocID="{97F699C8-8FCC-4687-B61A-2794829325B6}" presName="background" presStyleLbl="node0" presStyleIdx="0" presStyleCnt="1"/>
      <dgm:spPr/>
    </dgm:pt>
    <dgm:pt modelId="{1DD63325-6D74-4D5F-9D7A-1B128CA8AC3E}" type="pres">
      <dgm:prSet presAssocID="{97F699C8-8FCC-4687-B61A-2794829325B6}" presName="text" presStyleLbl="fgAcc0" presStyleIdx="0" presStyleCnt="1" custScaleX="118689" custScaleY="76172">
        <dgm:presLayoutVars>
          <dgm:chPref val="3"/>
        </dgm:presLayoutVars>
      </dgm:prSet>
      <dgm:spPr/>
    </dgm:pt>
    <dgm:pt modelId="{8995BBEE-14B7-4791-8E22-4DE681727FD2}" type="pres">
      <dgm:prSet presAssocID="{97F699C8-8FCC-4687-B61A-2794829325B6}" presName="hierChild2" presStyleCnt="0"/>
      <dgm:spPr/>
    </dgm:pt>
    <dgm:pt modelId="{B793F322-3698-4001-A382-1C266221BC2E}" type="pres">
      <dgm:prSet presAssocID="{5D2E72C2-C2F0-41E6-A2D6-1515B4DB6C09}" presName="Name10" presStyleLbl="parChTrans1D2" presStyleIdx="0" presStyleCnt="2"/>
      <dgm:spPr/>
    </dgm:pt>
    <dgm:pt modelId="{6A3F5FC5-FEB2-414E-B0F8-1C97257B8060}" type="pres">
      <dgm:prSet presAssocID="{03B623B7-A3B0-4005-A09E-45226637CAB6}" presName="hierRoot2" presStyleCnt="0"/>
      <dgm:spPr/>
    </dgm:pt>
    <dgm:pt modelId="{F3016E3D-8B71-4CCC-B391-F7FFB2E17DB3}" type="pres">
      <dgm:prSet presAssocID="{03B623B7-A3B0-4005-A09E-45226637CAB6}" presName="composite2" presStyleCnt="0"/>
      <dgm:spPr/>
    </dgm:pt>
    <dgm:pt modelId="{6DAE077F-034F-48C3-8B0D-C7D68F74A182}" type="pres">
      <dgm:prSet presAssocID="{03B623B7-A3B0-4005-A09E-45226637CAB6}" presName="background2" presStyleLbl="node2" presStyleIdx="0" presStyleCnt="2"/>
      <dgm:spPr/>
    </dgm:pt>
    <dgm:pt modelId="{17BC573D-287A-452D-B202-A0CA93AF69AF}" type="pres">
      <dgm:prSet presAssocID="{03B623B7-A3B0-4005-A09E-45226637CAB6}" presName="text2" presStyleLbl="fgAcc2" presStyleIdx="0" presStyleCnt="2">
        <dgm:presLayoutVars>
          <dgm:chPref val="3"/>
        </dgm:presLayoutVars>
      </dgm:prSet>
      <dgm:spPr/>
    </dgm:pt>
    <dgm:pt modelId="{F9AB1436-0E6E-40C2-B691-9F5C1CB7C6E4}" type="pres">
      <dgm:prSet presAssocID="{03B623B7-A3B0-4005-A09E-45226637CAB6}" presName="hierChild3" presStyleCnt="0"/>
      <dgm:spPr/>
    </dgm:pt>
    <dgm:pt modelId="{609946A8-8E58-4226-9CB0-207CD195CE9E}" type="pres">
      <dgm:prSet presAssocID="{B9214822-A9FF-4029-B816-F3612FA8FE43}" presName="Name10" presStyleLbl="parChTrans1D2" presStyleIdx="1" presStyleCnt="2"/>
      <dgm:spPr/>
    </dgm:pt>
    <dgm:pt modelId="{8BAA284E-F798-4EFA-8FDB-650C0E20CEAF}" type="pres">
      <dgm:prSet presAssocID="{3AB6F6D9-0083-43E8-9526-18DFECF78939}" presName="hierRoot2" presStyleCnt="0"/>
      <dgm:spPr/>
    </dgm:pt>
    <dgm:pt modelId="{9B8921AD-4BB4-466F-B8A8-4AD809F39231}" type="pres">
      <dgm:prSet presAssocID="{3AB6F6D9-0083-43E8-9526-18DFECF78939}" presName="composite2" presStyleCnt="0"/>
      <dgm:spPr/>
    </dgm:pt>
    <dgm:pt modelId="{A11EDCD1-9928-4D8E-A690-594BD088B60C}" type="pres">
      <dgm:prSet presAssocID="{3AB6F6D9-0083-43E8-9526-18DFECF78939}" presName="background2" presStyleLbl="node2" presStyleIdx="1" presStyleCnt="2"/>
      <dgm:spPr/>
    </dgm:pt>
    <dgm:pt modelId="{20461D5C-0702-4236-8B3A-BD49A646928C}" type="pres">
      <dgm:prSet presAssocID="{3AB6F6D9-0083-43E8-9526-18DFECF78939}" presName="text2" presStyleLbl="fgAcc2" presStyleIdx="1" presStyleCnt="2">
        <dgm:presLayoutVars>
          <dgm:chPref val="3"/>
        </dgm:presLayoutVars>
      </dgm:prSet>
      <dgm:spPr/>
    </dgm:pt>
    <dgm:pt modelId="{958D85CE-0B3F-4943-A801-75EFFD172382}" type="pres">
      <dgm:prSet presAssocID="{3AB6F6D9-0083-43E8-9526-18DFECF78939}" presName="hierChild3" presStyleCnt="0"/>
      <dgm:spPr/>
    </dgm:pt>
  </dgm:ptLst>
  <dgm:cxnLst>
    <dgm:cxn modelId="{44A3B004-C373-4A34-83C4-C01BA84BECDD}" srcId="{8B3B60FE-B321-4776-B64E-8C8C12A8BB55}" destId="{97F699C8-8FCC-4687-B61A-2794829325B6}" srcOrd="0" destOrd="0" parTransId="{953ED836-4498-4EF6-910D-82C3B8CD32F3}" sibTransId="{9AB64D7C-02C1-4C56-882F-0CA323B01066}"/>
    <dgm:cxn modelId="{2C66CB0A-297C-4467-91A4-6DE47590EF74}" type="presOf" srcId="{97F699C8-8FCC-4687-B61A-2794829325B6}" destId="{1DD63325-6D74-4D5F-9D7A-1B128CA8AC3E}" srcOrd="0" destOrd="0" presId="urn:microsoft.com/office/officeart/2005/8/layout/hierarchy1"/>
    <dgm:cxn modelId="{CC68F540-D253-479B-AEE3-268FAC00BC02}" srcId="{97F699C8-8FCC-4687-B61A-2794829325B6}" destId="{3AB6F6D9-0083-43E8-9526-18DFECF78939}" srcOrd="1" destOrd="0" parTransId="{B9214822-A9FF-4029-B816-F3612FA8FE43}" sibTransId="{1A2913F0-B731-41E5-A1A8-4DDD83C70F09}"/>
    <dgm:cxn modelId="{33A50162-771A-4FD9-A7FC-4BEFFE6123F6}" srcId="{97F699C8-8FCC-4687-B61A-2794829325B6}" destId="{03B623B7-A3B0-4005-A09E-45226637CAB6}" srcOrd="0" destOrd="0" parTransId="{5D2E72C2-C2F0-41E6-A2D6-1515B4DB6C09}" sibTransId="{935BAAA4-290D-4D94-A1BC-625D7F0A18F0}"/>
    <dgm:cxn modelId="{12FB7044-0BA0-4E7D-B3D5-0A6A8F7344C0}" type="presOf" srcId="{03B623B7-A3B0-4005-A09E-45226637CAB6}" destId="{17BC573D-287A-452D-B202-A0CA93AF69AF}" srcOrd="0" destOrd="0" presId="urn:microsoft.com/office/officeart/2005/8/layout/hierarchy1"/>
    <dgm:cxn modelId="{14B84A9B-84D6-420C-9796-500FD1AFAE9C}" type="presOf" srcId="{8B3B60FE-B321-4776-B64E-8C8C12A8BB55}" destId="{38F91FF4-5310-4217-A023-52594EABB757}" srcOrd="0" destOrd="0" presId="urn:microsoft.com/office/officeart/2005/8/layout/hierarchy1"/>
    <dgm:cxn modelId="{0A9CA0CE-748B-4B0E-AA41-03A6A9F53F24}" type="presOf" srcId="{3AB6F6D9-0083-43E8-9526-18DFECF78939}" destId="{20461D5C-0702-4236-8B3A-BD49A646928C}" srcOrd="0" destOrd="0" presId="urn:microsoft.com/office/officeart/2005/8/layout/hierarchy1"/>
    <dgm:cxn modelId="{35B0F0D3-069A-4265-89C1-B886F697389C}" type="presOf" srcId="{B9214822-A9FF-4029-B816-F3612FA8FE43}" destId="{609946A8-8E58-4226-9CB0-207CD195CE9E}" srcOrd="0" destOrd="0" presId="urn:microsoft.com/office/officeart/2005/8/layout/hierarchy1"/>
    <dgm:cxn modelId="{7A9725DE-31CB-4630-A6AC-8EC0F07295FF}" type="presOf" srcId="{5D2E72C2-C2F0-41E6-A2D6-1515B4DB6C09}" destId="{B793F322-3698-4001-A382-1C266221BC2E}" srcOrd="0" destOrd="0" presId="urn:microsoft.com/office/officeart/2005/8/layout/hierarchy1"/>
    <dgm:cxn modelId="{A5A2F8CD-C87A-450D-9456-B10BFAD91F38}" type="presParOf" srcId="{38F91FF4-5310-4217-A023-52594EABB757}" destId="{F21FDE3E-996E-460F-A402-5DE9D526ABC5}" srcOrd="0" destOrd="0" presId="urn:microsoft.com/office/officeart/2005/8/layout/hierarchy1"/>
    <dgm:cxn modelId="{890C929F-123F-46BC-A2C4-A62A1B0221AF}" type="presParOf" srcId="{F21FDE3E-996E-460F-A402-5DE9D526ABC5}" destId="{B367E5E4-B3D3-4057-84DC-F0B2C2475927}" srcOrd="0" destOrd="0" presId="urn:microsoft.com/office/officeart/2005/8/layout/hierarchy1"/>
    <dgm:cxn modelId="{3B75296B-BD0A-45CF-B5F0-0A734810F3A7}" type="presParOf" srcId="{B367E5E4-B3D3-4057-84DC-F0B2C2475927}" destId="{3B32EF51-7891-406C-88DC-6247BEAFA35D}" srcOrd="0" destOrd="0" presId="urn:microsoft.com/office/officeart/2005/8/layout/hierarchy1"/>
    <dgm:cxn modelId="{B9A8A8F5-D6ED-4B3F-849A-3B2FDDFFC9C2}" type="presParOf" srcId="{B367E5E4-B3D3-4057-84DC-F0B2C2475927}" destId="{1DD63325-6D74-4D5F-9D7A-1B128CA8AC3E}" srcOrd="1" destOrd="0" presId="urn:microsoft.com/office/officeart/2005/8/layout/hierarchy1"/>
    <dgm:cxn modelId="{04B641E6-BD87-4403-BE54-BA928CF54A7C}" type="presParOf" srcId="{F21FDE3E-996E-460F-A402-5DE9D526ABC5}" destId="{8995BBEE-14B7-4791-8E22-4DE681727FD2}" srcOrd="1" destOrd="0" presId="urn:microsoft.com/office/officeart/2005/8/layout/hierarchy1"/>
    <dgm:cxn modelId="{5002F061-1154-4EC7-9447-7840F00521ED}" type="presParOf" srcId="{8995BBEE-14B7-4791-8E22-4DE681727FD2}" destId="{B793F322-3698-4001-A382-1C266221BC2E}" srcOrd="0" destOrd="0" presId="urn:microsoft.com/office/officeart/2005/8/layout/hierarchy1"/>
    <dgm:cxn modelId="{F2B45C02-740E-40BA-BDD7-244EF3D8F2AF}" type="presParOf" srcId="{8995BBEE-14B7-4791-8E22-4DE681727FD2}" destId="{6A3F5FC5-FEB2-414E-B0F8-1C97257B8060}" srcOrd="1" destOrd="0" presId="urn:microsoft.com/office/officeart/2005/8/layout/hierarchy1"/>
    <dgm:cxn modelId="{18133F4A-B329-4246-887D-B5FD860B3D92}" type="presParOf" srcId="{6A3F5FC5-FEB2-414E-B0F8-1C97257B8060}" destId="{F3016E3D-8B71-4CCC-B391-F7FFB2E17DB3}" srcOrd="0" destOrd="0" presId="urn:microsoft.com/office/officeart/2005/8/layout/hierarchy1"/>
    <dgm:cxn modelId="{0F90DF01-DBD8-4A07-976C-5F5B7AEE408B}" type="presParOf" srcId="{F3016E3D-8B71-4CCC-B391-F7FFB2E17DB3}" destId="{6DAE077F-034F-48C3-8B0D-C7D68F74A182}" srcOrd="0" destOrd="0" presId="urn:microsoft.com/office/officeart/2005/8/layout/hierarchy1"/>
    <dgm:cxn modelId="{C4DA619A-D94A-4C0F-A821-8E3299B07090}" type="presParOf" srcId="{F3016E3D-8B71-4CCC-B391-F7FFB2E17DB3}" destId="{17BC573D-287A-452D-B202-A0CA93AF69AF}" srcOrd="1" destOrd="0" presId="urn:microsoft.com/office/officeart/2005/8/layout/hierarchy1"/>
    <dgm:cxn modelId="{6B22BD7C-58D5-45DB-BDCC-06BA25A5628D}" type="presParOf" srcId="{6A3F5FC5-FEB2-414E-B0F8-1C97257B8060}" destId="{F9AB1436-0E6E-40C2-B691-9F5C1CB7C6E4}" srcOrd="1" destOrd="0" presId="urn:microsoft.com/office/officeart/2005/8/layout/hierarchy1"/>
    <dgm:cxn modelId="{54EBAEAA-F69F-4FD7-B27D-A345C27B0FB2}" type="presParOf" srcId="{8995BBEE-14B7-4791-8E22-4DE681727FD2}" destId="{609946A8-8E58-4226-9CB0-207CD195CE9E}" srcOrd="2" destOrd="0" presId="urn:microsoft.com/office/officeart/2005/8/layout/hierarchy1"/>
    <dgm:cxn modelId="{2D467633-930E-4CE2-A2A0-11162487A326}" type="presParOf" srcId="{8995BBEE-14B7-4791-8E22-4DE681727FD2}" destId="{8BAA284E-F798-4EFA-8FDB-650C0E20CEAF}" srcOrd="3" destOrd="0" presId="urn:microsoft.com/office/officeart/2005/8/layout/hierarchy1"/>
    <dgm:cxn modelId="{F948286A-EC90-44DA-88D3-D1B8586C6BFE}" type="presParOf" srcId="{8BAA284E-F798-4EFA-8FDB-650C0E20CEAF}" destId="{9B8921AD-4BB4-466F-B8A8-4AD809F39231}" srcOrd="0" destOrd="0" presId="urn:microsoft.com/office/officeart/2005/8/layout/hierarchy1"/>
    <dgm:cxn modelId="{EA46A47D-5070-4541-B78E-D2AE78B5C9CD}" type="presParOf" srcId="{9B8921AD-4BB4-466F-B8A8-4AD809F39231}" destId="{A11EDCD1-9928-4D8E-A690-594BD088B60C}" srcOrd="0" destOrd="0" presId="urn:microsoft.com/office/officeart/2005/8/layout/hierarchy1"/>
    <dgm:cxn modelId="{72DFAF19-CE21-478D-983D-4826DE55A032}" type="presParOf" srcId="{9B8921AD-4BB4-466F-B8A8-4AD809F39231}" destId="{20461D5C-0702-4236-8B3A-BD49A646928C}" srcOrd="1" destOrd="0" presId="urn:microsoft.com/office/officeart/2005/8/layout/hierarchy1"/>
    <dgm:cxn modelId="{C74F5631-45F6-44D0-8AFC-CAB047E622D9}" type="presParOf" srcId="{8BAA284E-F798-4EFA-8FDB-650C0E20CEAF}" destId="{958D85CE-0B3F-4943-A801-75EFFD172382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9946A8-8E58-4226-9CB0-207CD195CE9E}">
      <dsp:nvSpPr>
        <dsp:cNvPr id="0" name=""/>
        <dsp:cNvSpPr/>
      </dsp:nvSpPr>
      <dsp:spPr>
        <a:xfrm>
          <a:off x="4017179" y="1870840"/>
          <a:ext cx="2208882" cy="10512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16380"/>
              </a:lnTo>
              <a:lnTo>
                <a:pt x="2208882" y="716380"/>
              </a:lnTo>
              <a:lnTo>
                <a:pt x="2208882" y="105122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93F322-3698-4001-A382-1C266221BC2E}">
      <dsp:nvSpPr>
        <dsp:cNvPr id="0" name=""/>
        <dsp:cNvSpPr/>
      </dsp:nvSpPr>
      <dsp:spPr>
        <a:xfrm>
          <a:off x="1808297" y="1870840"/>
          <a:ext cx="2208882" cy="1051227"/>
        </a:xfrm>
        <a:custGeom>
          <a:avLst/>
          <a:gdLst/>
          <a:ahLst/>
          <a:cxnLst/>
          <a:rect l="0" t="0" r="0" b="0"/>
          <a:pathLst>
            <a:path>
              <a:moveTo>
                <a:pt x="2208882" y="0"/>
              </a:moveTo>
              <a:lnTo>
                <a:pt x="2208882" y="716380"/>
              </a:lnTo>
              <a:lnTo>
                <a:pt x="0" y="716380"/>
              </a:lnTo>
              <a:lnTo>
                <a:pt x="0" y="105122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B32EF51-7891-406C-88DC-6247BEAFA35D}">
      <dsp:nvSpPr>
        <dsp:cNvPr id="0" name=""/>
        <dsp:cNvSpPr/>
      </dsp:nvSpPr>
      <dsp:spPr>
        <a:xfrm>
          <a:off x="1872152" y="122518"/>
          <a:ext cx="4290055" cy="174832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DD63325-6D74-4D5F-9D7A-1B128CA8AC3E}">
      <dsp:nvSpPr>
        <dsp:cNvPr id="0" name=""/>
        <dsp:cNvSpPr/>
      </dsp:nvSpPr>
      <dsp:spPr>
        <a:xfrm>
          <a:off x="2273767" y="504052"/>
          <a:ext cx="4290055" cy="174832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/>
            <a:t>Модели развития политического конфликта</a:t>
          </a:r>
        </a:p>
      </dsp:txBody>
      <dsp:txXfrm>
        <a:off x="2324974" y="555259"/>
        <a:ext cx="4187641" cy="1645908"/>
      </dsp:txXfrm>
    </dsp:sp>
    <dsp:sp modelId="{6DAE077F-034F-48C3-8B0D-C7D68F74A182}">
      <dsp:nvSpPr>
        <dsp:cNvPr id="0" name=""/>
        <dsp:cNvSpPr/>
      </dsp:nvSpPr>
      <dsp:spPr>
        <a:xfrm>
          <a:off x="1029" y="2922067"/>
          <a:ext cx="3614535" cy="229522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BC573D-287A-452D-B202-A0CA93AF69AF}">
      <dsp:nvSpPr>
        <dsp:cNvPr id="0" name=""/>
        <dsp:cNvSpPr/>
      </dsp:nvSpPr>
      <dsp:spPr>
        <a:xfrm>
          <a:off x="402644" y="3303602"/>
          <a:ext cx="3614535" cy="229522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/>
            <a:t>Конфронтационная -</a:t>
          </a:r>
          <a:r>
            <a:rPr lang="ru-RU" sz="1800" kern="1200" dirty="0"/>
            <a:t>действия конкурентов направлены не столько </a:t>
          </a:r>
          <a:r>
            <a:rPr lang="ru-RU" sz="1800" b="1" kern="1200" dirty="0"/>
            <a:t>на обладание объектом</a:t>
          </a:r>
          <a:r>
            <a:rPr lang="ru-RU" sz="1800" kern="1200" dirty="0"/>
            <a:t>, сколько на нанесения ущерба конкуренту, </a:t>
          </a:r>
          <a:r>
            <a:rPr lang="ru-RU" sz="1800" b="1" kern="1200" dirty="0"/>
            <a:t>его полную дискредитацию</a:t>
          </a:r>
          <a:r>
            <a:rPr lang="ru-RU" sz="1800" kern="1200" dirty="0"/>
            <a:t>.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kern="1200" dirty="0"/>
        </a:p>
      </dsp:txBody>
      <dsp:txXfrm>
        <a:off x="469869" y="3370827"/>
        <a:ext cx="3480085" cy="2160779"/>
      </dsp:txXfrm>
    </dsp:sp>
    <dsp:sp modelId="{A11EDCD1-9928-4D8E-A690-594BD088B60C}">
      <dsp:nvSpPr>
        <dsp:cNvPr id="0" name=""/>
        <dsp:cNvSpPr/>
      </dsp:nvSpPr>
      <dsp:spPr>
        <a:xfrm>
          <a:off x="4418795" y="2922067"/>
          <a:ext cx="3614535" cy="229522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461D5C-0702-4236-8B3A-BD49A646928C}">
      <dsp:nvSpPr>
        <dsp:cNvPr id="0" name=""/>
        <dsp:cNvSpPr/>
      </dsp:nvSpPr>
      <dsp:spPr>
        <a:xfrm>
          <a:off x="4820410" y="3303602"/>
          <a:ext cx="3614535" cy="229522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/>
            <a:t>Конкурентная</a:t>
          </a:r>
          <a:r>
            <a:rPr lang="ru-RU" sz="1800" kern="1200" dirty="0"/>
            <a:t> – конкурентное соперничество, при котором победивший получает </a:t>
          </a:r>
          <a:r>
            <a:rPr lang="ru-RU" sz="1800" b="1" kern="1200" dirty="0"/>
            <a:t>монополию на власть.</a:t>
          </a:r>
          <a:r>
            <a:rPr lang="ru-RU" sz="1800" kern="1200" dirty="0"/>
            <a:t> Проигравший вытесняется на время из ареала конкуренции, но у него остается возможность </a:t>
          </a:r>
          <a:r>
            <a:rPr lang="ru-RU" sz="1800" b="1" kern="1200" dirty="0"/>
            <a:t>конкуренции</a:t>
          </a:r>
          <a:r>
            <a:rPr lang="ru-RU" sz="1800" kern="1200" dirty="0"/>
            <a:t> </a:t>
          </a:r>
          <a:r>
            <a:rPr lang="ru-RU" sz="1800" b="1" kern="1200" dirty="0"/>
            <a:t>в других сферах</a:t>
          </a:r>
          <a:r>
            <a:rPr lang="ru-RU" sz="1800" kern="1200" dirty="0"/>
            <a:t>.   </a:t>
          </a:r>
        </a:p>
      </dsp:txBody>
      <dsp:txXfrm>
        <a:off x="4887635" y="3370827"/>
        <a:ext cx="3480085" cy="21607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>
            <a:extLst>
              <a:ext uri="{FF2B5EF4-FFF2-40B4-BE49-F238E27FC236}">
                <a16:creationId xmlns:a16="http://schemas.microsoft.com/office/drawing/2014/main" id="{31013DF4-A99D-965C-602C-678B3E7295A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2467" name="Rectangle 3">
            <a:extLst>
              <a:ext uri="{FF2B5EF4-FFF2-40B4-BE49-F238E27FC236}">
                <a16:creationId xmlns:a16="http://schemas.microsoft.com/office/drawing/2014/main" id="{B04661AF-958C-A626-3080-01FD1868E797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ED7CCF8A-EDBD-5607-3481-465FFD7A083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2469" name="Rectangle 5">
            <a:extLst>
              <a:ext uri="{FF2B5EF4-FFF2-40B4-BE49-F238E27FC236}">
                <a16:creationId xmlns:a16="http://schemas.microsoft.com/office/drawing/2014/main" id="{F2BCF403-DEFB-0EE6-8D08-7787210894E8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noProof="0"/>
              <a:t>Образец текста</a:t>
            </a:r>
          </a:p>
          <a:p>
            <a:pPr lvl="1"/>
            <a:r>
              <a:rPr lang="ru-RU" altLang="ru-RU" noProof="0"/>
              <a:t>Второй уровень</a:t>
            </a:r>
          </a:p>
          <a:p>
            <a:pPr lvl="2"/>
            <a:r>
              <a:rPr lang="ru-RU" altLang="ru-RU" noProof="0"/>
              <a:t>Третий уровень</a:t>
            </a:r>
          </a:p>
          <a:p>
            <a:pPr lvl="3"/>
            <a:r>
              <a:rPr lang="ru-RU" altLang="ru-RU" noProof="0"/>
              <a:t>Четвертый уровень</a:t>
            </a:r>
          </a:p>
          <a:p>
            <a:pPr lvl="4"/>
            <a:r>
              <a:rPr lang="ru-RU" altLang="ru-RU" noProof="0"/>
              <a:t>Пятый уровень</a:t>
            </a:r>
          </a:p>
        </p:txBody>
      </p:sp>
      <p:sp>
        <p:nvSpPr>
          <p:cNvPr id="62470" name="Rectangle 6">
            <a:extLst>
              <a:ext uri="{FF2B5EF4-FFF2-40B4-BE49-F238E27FC236}">
                <a16:creationId xmlns:a16="http://schemas.microsoft.com/office/drawing/2014/main" id="{DD567A2C-F215-2956-168F-AB91DA7D8751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2471" name="Rectangle 7">
            <a:extLst>
              <a:ext uri="{FF2B5EF4-FFF2-40B4-BE49-F238E27FC236}">
                <a16:creationId xmlns:a16="http://schemas.microsoft.com/office/drawing/2014/main" id="{579AA444-4E6B-7CAD-EAA4-35427181588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3FE0F2F3-B4D6-49E5-B385-0181821004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3DBC6CC-9CED-88CB-0ACA-7704C099E4B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D0F1AAF-F1C2-A37D-B650-B00E039752F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60B0969-508D-3357-E120-BC1403786D3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E00317-E45D-4000-B578-044ADFBEF1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70488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48382EB-25BE-0FC6-0CF4-09E1C525F0B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320EA30-B7B5-8016-0E99-069045DFE82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AC92196-9AD3-FDA9-5277-F67B8DBCB52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CCFC17-C045-46A6-A51D-1DA9A387C49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178474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9499F86-31B9-32F8-0286-6674060E888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EB94C65-207D-2413-6427-AC3F24FE097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5EEE287-78E1-BF00-6C3E-9A38D07352E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2C5B57-AEEE-49F6-9184-737136D71D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033012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A448D14-572D-6CF9-7501-9DDD0EE3C4B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87A15AF-F67A-C14A-FDDE-310E515FD5D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F02D457-365A-F699-C1DD-AC8590D78F6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4A2B8D-3604-4622-9C9D-8E8714F63A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391089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1D8E409-746D-AE83-E663-C96B505E0B1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F9E87E1-4225-337B-E3F4-FDC3307EE27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B9EF4AF-6435-AE8D-58DB-908009FB2C2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CEA149-21DD-4632-9D44-AEEDE1FA11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798482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6536391-E7A1-F19E-5DA0-548A03672BA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4297328-5D84-71FB-FD25-962437A6D22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6674E42-8601-1D99-0D81-F24D7019819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45289A-D8B9-4B77-AEE2-56776C2D48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804552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1EA671C-1045-B398-7ECD-E074303B8DE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D4F8EA6-794E-35FB-5920-2CF4736382E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ABFBC04-E797-B785-0817-ED4AA5C1FEA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2AA6B1-BA69-4EA5-B217-28DBBA364D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712196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AC44F06-E41A-7A56-31BF-F65D271489D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CBD16D7-FEAE-A839-8624-5D261683E4C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76AE7FB-DF4B-4C17-D2F2-4073F513C4E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55A2A1-2136-46B2-9346-656D987466B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14802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830DBC5-9E41-D2E1-B127-9017B37AE23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6B60B72-3548-203D-FAA4-F5C4B3575FC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58F4BAA-D964-F82F-B227-413DAD86C37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185C30-849B-48C0-A4FC-E3E0D9D065D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740335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092E19E4-2096-35D4-9D70-B6B9BBADFCA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06CDEC3A-EACA-4A11-6B04-62ACD7F1833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339D270-B05B-A354-305D-C76B3D290FC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C75939-926B-4075-8046-0DEF6E810B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09423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415150DD-CBD1-BDDF-274C-63554B7C946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7FF611F1-338E-007F-80CB-BC897423036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A4FF44A-6394-1544-4FE9-262EECD1AC9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E05BAD-9C6E-4BD5-896B-B2F594D844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629231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29BE916D-F8EC-1441-8442-91FFFA247A1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6A034629-386D-BE10-F6C2-729382362CC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E42DA215-BBA6-C050-FA3F-0E4434F7171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D1FABF-6CB0-4348-894C-1F0E0F0D993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537907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561605D-5BDB-20E4-72A1-F4B57267006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CCD31F5-1F11-1067-4312-9CD4F5C3F4A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B19A002-BD9C-6952-94CF-8BD01C192B7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B7B4CE-611F-4715-B82D-18F94B5B83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680003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283900E-DC46-4BB3-64B4-7782BF256F0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0778544-3624-2F90-D406-3D69AF1DDD2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758AF04-DE32-7CA8-EEB6-9E3DA9FE322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9F98FF-9AF9-4468-A2EA-B32CEA5D7A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95448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B68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1B75814E-ADA6-9FEA-B253-EF50B1DBB2E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75A488F4-D15B-1142-0DDC-76E6E779330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FB4D2339-350C-1E76-23DA-B65232B3C10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74513246-52AA-6A13-58EE-F40B73B0AF2D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3C233641-ED55-8E2F-18A3-21A78F945B8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F7C99472-2EFF-4A09-AF9B-959CB86E69E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hdr="0" ftr="0" dt="0"/>
  <p:txStyles>
    <p:titleStyle>
      <a:lvl1pPr algn="ctr" rtl="0" eaLnBrk="0" fontAlgn="base" hangingPunct="0">
        <a:spcBef>
          <a:spcPts val="500"/>
        </a:spcBef>
        <a:spcAft>
          <a:spcPts val="50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ts val="500"/>
        </a:spcBef>
        <a:spcAft>
          <a:spcPts val="50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ts val="500"/>
        </a:spcBef>
        <a:spcAft>
          <a:spcPts val="50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ts val="500"/>
        </a:spcBef>
        <a:spcAft>
          <a:spcPts val="50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ts val="500"/>
        </a:spcBef>
        <a:spcAft>
          <a:spcPts val="50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ts val="500"/>
        </a:spcBef>
        <a:spcAft>
          <a:spcPts val="50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ts val="500"/>
        </a:spcBef>
        <a:spcAft>
          <a:spcPts val="50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ts val="500"/>
        </a:spcBef>
        <a:spcAft>
          <a:spcPts val="50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ts val="500"/>
        </a:spcBef>
        <a:spcAft>
          <a:spcPts val="50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ts val="1200"/>
        </a:spcBef>
        <a:spcAft>
          <a:spcPts val="600"/>
        </a:spcAft>
        <a:buChar char="•"/>
        <a:defRPr sz="3200" b="1" i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ts val="60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3994094-4E82-03FD-9CA5-F6EAE8F794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E05BAD-9C6E-4BD5-896B-B2F594D8446A}" type="slidenum">
              <a:rPr lang="ru-RU" altLang="ru-RU" smtClean="0"/>
              <a:pPr>
                <a:defRPr/>
              </a:pPr>
              <a:t>1</a:t>
            </a:fld>
            <a:endParaRPr lang="ru-RU" altLang="ru-RU"/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B0DB42CD-E998-59BB-C49A-AC901AB79589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" y="1122363"/>
            <a:ext cx="9144000" cy="938212"/>
          </a:xfrm>
        </p:spPr>
        <p:txBody>
          <a:bodyPr/>
          <a:lstStyle/>
          <a:p>
            <a:r>
              <a:rPr lang="ru-RU" sz="4000" b="1" dirty="0">
                <a:solidFill>
                  <a:srgbClr val="FF0000"/>
                </a:solidFill>
              </a:rPr>
              <a:t>Политическая конкуренция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0D8D0E0-6C4B-539C-899B-E5120D7CC2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3499316"/>
            <a:ext cx="4153948" cy="274590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1C769F0-52C2-D388-73FA-9BBAC785E7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0032" y="2348880"/>
            <a:ext cx="3716798" cy="2797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5429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Номер слайда 5">
            <a:extLst>
              <a:ext uri="{FF2B5EF4-FFF2-40B4-BE49-F238E27FC236}">
                <a16:creationId xmlns:a16="http://schemas.microsoft.com/office/drawing/2014/main" id="{D5BAA028-0B41-117E-3DB7-969BF1369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9D43A78-3029-4F46-95F1-FC3374B945FC}" type="slidenum">
              <a:rPr lang="ru-RU" altLang="ru-RU" sz="1400"/>
              <a:pPr/>
              <a:t>10</a:t>
            </a:fld>
            <a:endParaRPr lang="ru-RU" altLang="ru-RU" sz="1400"/>
          </a:p>
        </p:txBody>
      </p:sp>
      <p:sp>
        <p:nvSpPr>
          <p:cNvPr id="14339" name="Rectangle 2">
            <a:extLst>
              <a:ext uri="{FF2B5EF4-FFF2-40B4-BE49-F238E27FC236}">
                <a16:creationId xmlns:a16="http://schemas.microsoft.com/office/drawing/2014/main" id="{B414EE3F-02A2-0FEF-812F-BEAB84465D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b="1" dirty="0"/>
              <a:t>Возникновение политической конкуренции (противоречия)</a:t>
            </a:r>
          </a:p>
        </p:txBody>
      </p:sp>
      <p:sp>
        <p:nvSpPr>
          <p:cNvPr id="14340" name="Rectangle 3">
            <a:extLst>
              <a:ext uri="{FF2B5EF4-FFF2-40B4-BE49-F238E27FC236}">
                <a16:creationId xmlns:a16="http://schemas.microsoft.com/office/drawing/2014/main" id="{B9987C1D-2881-3E62-118E-0ABE50549C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z="2400" i="0" dirty="0"/>
              <a:t>территориальные противоречия,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400" i="0" dirty="0"/>
              <a:t>межуровневые противоречия </a:t>
            </a:r>
            <a:r>
              <a:rPr lang="ru-RU" altLang="ru-RU" sz="2400" b="0" i="0" dirty="0"/>
              <a:t>(между </a:t>
            </a:r>
            <a:r>
              <a:rPr lang="ru-RU" altLang="ru-RU" sz="2400" i="0" dirty="0"/>
              <a:t>федеральным центром и регионами),</a:t>
            </a:r>
            <a:r>
              <a:rPr lang="ru-RU" altLang="ru-RU" sz="2400" b="0" i="0" dirty="0"/>
              <a:t> </a:t>
            </a:r>
            <a:endParaRPr lang="ru-RU" altLang="ru-RU" sz="2400" i="0" dirty="0"/>
          </a:p>
          <a:p>
            <a:pPr eaLnBrk="1" hangingPunct="1">
              <a:lnSpc>
                <a:spcPct val="90000"/>
              </a:lnSpc>
            </a:pPr>
            <a:r>
              <a:rPr lang="ru-RU" altLang="ru-RU" sz="2400" i="0" dirty="0"/>
              <a:t>губернатором</a:t>
            </a:r>
            <a:r>
              <a:rPr lang="ru-RU" altLang="ru-RU" sz="2400" b="0" i="0" dirty="0"/>
              <a:t> и </a:t>
            </a:r>
            <a:r>
              <a:rPr lang="ru-RU" altLang="ru-RU" sz="2400" i="0" dirty="0"/>
              <a:t>мэром</a:t>
            </a:r>
            <a:r>
              <a:rPr lang="ru-RU" altLang="ru-RU" sz="2400" b="0" i="0" dirty="0"/>
              <a:t> столицы субъекта федерации, </a:t>
            </a:r>
            <a:endParaRPr lang="ru-RU" altLang="ru-RU" sz="2400" i="0" dirty="0"/>
          </a:p>
          <a:p>
            <a:pPr eaLnBrk="1" hangingPunct="1">
              <a:lnSpc>
                <a:spcPct val="90000"/>
              </a:lnSpc>
            </a:pPr>
            <a:r>
              <a:rPr lang="ru-RU" altLang="ru-RU" sz="2400" i="0" dirty="0"/>
              <a:t>межпартийные, 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400" i="0" dirty="0"/>
              <a:t>классовые, социальные, 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400" i="0" dirty="0"/>
              <a:t>межконфессиональные, межэтнические    </a:t>
            </a:r>
            <a:r>
              <a:rPr lang="ru-RU" altLang="ru-RU" sz="2400" b="0" i="0" dirty="0"/>
              <a:t>(наиболее характерны для национальных республик).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Номер слайда 5">
            <a:extLst>
              <a:ext uri="{FF2B5EF4-FFF2-40B4-BE49-F238E27FC236}">
                <a16:creationId xmlns:a16="http://schemas.microsoft.com/office/drawing/2014/main" id="{180BFFA4-738A-F468-EB81-32C66D4C96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07C9EC1-60F7-45BA-A84E-9172D438DD8D}" type="slidenum">
              <a:rPr lang="ru-RU" altLang="ru-RU" sz="1400"/>
              <a:pPr/>
              <a:t>11</a:t>
            </a:fld>
            <a:endParaRPr lang="ru-RU" altLang="ru-RU" sz="1400"/>
          </a:p>
        </p:txBody>
      </p:sp>
      <p:sp>
        <p:nvSpPr>
          <p:cNvPr id="15363" name="Rectangle 2">
            <a:extLst>
              <a:ext uri="{FF2B5EF4-FFF2-40B4-BE49-F238E27FC236}">
                <a16:creationId xmlns:a16="http://schemas.microsoft.com/office/drawing/2014/main" id="{33223255-47C5-E965-48F1-4CF6289A463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b="1" dirty="0"/>
              <a:t>Возникновение </a:t>
            </a:r>
            <a:br>
              <a:rPr lang="ru-RU" altLang="ru-RU" sz="4000" b="1" dirty="0"/>
            </a:br>
            <a:r>
              <a:rPr lang="ru-RU" altLang="ru-RU" sz="4000" b="1" dirty="0"/>
              <a:t>политической конкуренции</a:t>
            </a:r>
          </a:p>
        </p:txBody>
      </p:sp>
      <p:sp>
        <p:nvSpPr>
          <p:cNvPr id="15364" name="Rectangle 3">
            <a:extLst>
              <a:ext uri="{FF2B5EF4-FFF2-40B4-BE49-F238E27FC236}">
                <a16:creationId xmlns:a16="http://schemas.microsoft.com/office/drawing/2014/main" id="{A3B79DDB-580E-46E8-D976-4AD58E5BAF3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altLang="ru-RU" sz="2800" i="0" dirty="0"/>
              <a:t>   </a:t>
            </a:r>
            <a:r>
              <a:rPr lang="ru-RU" altLang="ru-RU" sz="2800" b="0" i="0" dirty="0"/>
              <a:t>Не всегда конкуренция между политическими субъектами приводит к конфронтации.</a:t>
            </a:r>
            <a:r>
              <a:rPr lang="ru-RU" altLang="ru-RU" sz="2800" dirty="0"/>
              <a:t> </a:t>
            </a:r>
            <a:r>
              <a:rPr lang="ru-RU" altLang="ru-RU" sz="2800" b="0" i="0" dirty="0"/>
              <a:t>Конфликты создают </a:t>
            </a:r>
            <a:r>
              <a:rPr lang="ru-RU" altLang="ru-RU" sz="2800" i="0" dirty="0"/>
              <a:t>пространство, где может рождаться политическая конкуренция.</a:t>
            </a:r>
            <a:r>
              <a:rPr lang="ru-RU" altLang="ru-RU" sz="2800" dirty="0"/>
              <a:t> </a:t>
            </a:r>
            <a:r>
              <a:rPr lang="ru-RU" altLang="ru-RU" sz="2800" b="0" i="0" dirty="0"/>
              <a:t>Но когда</a:t>
            </a:r>
            <a:r>
              <a:rPr lang="ru-RU" altLang="ru-RU" sz="2800" b="0" dirty="0"/>
              <a:t> </a:t>
            </a:r>
            <a:r>
              <a:rPr lang="ru-RU" altLang="ru-RU" sz="2800" dirty="0"/>
              <a:t>нет развитых и сильных гражданских институтов, а общество находится в нестабильном состоянии,</a:t>
            </a:r>
            <a:r>
              <a:rPr lang="ru-RU" altLang="ru-RU" sz="2800" b="0" dirty="0"/>
              <a:t> </a:t>
            </a:r>
            <a:r>
              <a:rPr lang="ru-RU" altLang="ru-RU" sz="2800" b="0" i="0" dirty="0"/>
              <a:t>то необходимо искать истоки конкуренции в межуровневых, межотраслевых и прочих конфликтах.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Номер слайда 5">
            <a:extLst>
              <a:ext uri="{FF2B5EF4-FFF2-40B4-BE49-F238E27FC236}">
                <a16:creationId xmlns:a16="http://schemas.microsoft.com/office/drawing/2014/main" id="{4220C35A-F31F-8E2E-CE48-67B32C7281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23EC8A8-EAE1-42AE-9BA7-5B4A03328AC6}" type="slidenum">
              <a:rPr lang="ru-RU" altLang="ru-RU" sz="1400"/>
              <a:pPr/>
              <a:t>12</a:t>
            </a:fld>
            <a:endParaRPr lang="ru-RU" altLang="ru-RU" sz="1400"/>
          </a:p>
        </p:txBody>
      </p:sp>
      <p:sp>
        <p:nvSpPr>
          <p:cNvPr id="12291" name="Rectangle 2">
            <a:extLst>
              <a:ext uri="{FF2B5EF4-FFF2-40B4-BE49-F238E27FC236}">
                <a16:creationId xmlns:a16="http://schemas.microsoft.com/office/drawing/2014/main" id="{4F701CF7-2B35-B2C6-DDC5-F2689F09F3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b="1" dirty="0">
                <a:solidFill>
                  <a:schemeClr val="tx1"/>
                </a:solidFill>
              </a:rPr>
              <a:t>Причины слабости российских демократических институтов: </a:t>
            </a:r>
          </a:p>
        </p:txBody>
      </p:sp>
      <p:sp>
        <p:nvSpPr>
          <p:cNvPr id="12292" name="Rectangle 3">
            <a:extLst>
              <a:ext uri="{FF2B5EF4-FFF2-40B4-BE49-F238E27FC236}">
                <a16:creationId xmlns:a16="http://schemas.microsoft.com/office/drawing/2014/main" id="{D9C4F0AE-255F-A63D-94CA-89EE5145585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altLang="ru-RU" sz="2000" i="0" dirty="0"/>
              <a:t> 1.    Большинство политических институтов очень слабо представляет чьи-то интересы, </a:t>
            </a:r>
            <a:r>
              <a:rPr lang="ru-RU" altLang="ru-RU" sz="2000" b="0" i="0" dirty="0"/>
              <a:t>кроме интересов бюрократии (редко – олигархов). 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altLang="ru-RU" sz="2000" i="0" dirty="0"/>
              <a:t>2.     Неразделенность политики и экономической жизни</a:t>
            </a:r>
            <a:r>
              <a:rPr lang="ru-RU" altLang="ru-RU" sz="2000" b="0" i="0" dirty="0"/>
              <a:t>, сращение бизнеса и власти.</a:t>
            </a:r>
            <a:r>
              <a:rPr lang="ru-RU" altLang="ru-RU" sz="2000" dirty="0"/>
              <a:t> 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altLang="ru-RU" sz="2000" i="0" dirty="0"/>
              <a:t>3.     Дефицит ответственности,</a:t>
            </a:r>
            <a:r>
              <a:rPr lang="ru-RU" altLang="ru-RU" sz="2000" b="0" i="0" dirty="0"/>
              <a:t> отсутствие культуры принятия самоуправленческих решений.</a:t>
            </a:r>
            <a:r>
              <a:rPr lang="ru-RU" altLang="ru-RU" sz="2000" dirty="0"/>
              <a:t> 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altLang="ru-RU" sz="2000" i="0" dirty="0"/>
              <a:t>4. </a:t>
            </a:r>
            <a:r>
              <a:rPr lang="ru-RU" altLang="ru-RU" sz="2000" b="0" i="0" dirty="0"/>
              <a:t>    </a:t>
            </a:r>
            <a:r>
              <a:rPr lang="ru-RU" altLang="ru-RU" sz="2000" i="0" dirty="0"/>
              <a:t>Политическая непросвещенность</a:t>
            </a:r>
            <a:r>
              <a:rPr lang="ru-RU" altLang="ru-RU" sz="2000" b="0" i="0" dirty="0"/>
              <a:t> людей.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altLang="ru-RU" sz="2000" b="0" i="0" dirty="0"/>
              <a:t>         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altLang="ru-RU" sz="2400" b="0" i="0" dirty="0"/>
              <a:t>       Результат - в обществе отсутствует отношение к политике,</a:t>
            </a:r>
            <a:r>
              <a:rPr lang="ru-RU" altLang="ru-RU" sz="2400" i="0" dirty="0"/>
              <a:t> как к деятельности, реально изменяющей мир.</a:t>
            </a:r>
            <a:r>
              <a:rPr lang="ru-RU" altLang="ru-RU" sz="2400" dirty="0"/>
              <a:t> 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endParaRPr lang="ru-RU" altLang="ru-RU" sz="2000" b="0" i="0" dirty="0"/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endParaRPr lang="ru-RU" altLang="ru-RU" sz="2000" dirty="0"/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33944473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5">
            <a:extLst>
              <a:ext uri="{FF2B5EF4-FFF2-40B4-BE49-F238E27FC236}">
                <a16:creationId xmlns:a16="http://schemas.microsoft.com/office/drawing/2014/main" id="{71BCFA6A-0C99-F5C5-8A7E-D09C56024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679DC66-64DB-41B3-8685-EA094F1A21EF}" type="slidenum">
              <a:rPr lang="ru-RU" altLang="ru-RU" sz="1400"/>
              <a:pPr/>
              <a:t>13</a:t>
            </a:fld>
            <a:endParaRPr lang="ru-RU" altLang="ru-RU" sz="1400"/>
          </a:p>
        </p:txBody>
      </p:sp>
      <p:sp>
        <p:nvSpPr>
          <p:cNvPr id="16387" name="Rectangle 2">
            <a:extLst>
              <a:ext uri="{FF2B5EF4-FFF2-40B4-BE49-F238E27FC236}">
                <a16:creationId xmlns:a16="http://schemas.microsoft.com/office/drawing/2014/main" id="{09AEAA96-B1B7-0E65-5050-8FA5DFDE379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b="1" dirty="0"/>
              <a:t>Поддержание </a:t>
            </a:r>
            <a:br>
              <a:rPr lang="ru-RU" altLang="ru-RU" sz="4000" b="1" dirty="0"/>
            </a:br>
            <a:r>
              <a:rPr lang="ru-RU" altLang="ru-RU" sz="4000" b="1" dirty="0"/>
              <a:t>политической конкуренции</a:t>
            </a:r>
          </a:p>
        </p:txBody>
      </p:sp>
      <p:sp>
        <p:nvSpPr>
          <p:cNvPr id="16388" name="Rectangle 3">
            <a:extLst>
              <a:ext uri="{FF2B5EF4-FFF2-40B4-BE49-F238E27FC236}">
                <a16:creationId xmlns:a16="http://schemas.microsoft.com/office/drawing/2014/main" id="{F3216035-D5F8-6EAA-8B0C-9E26ED51386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altLang="ru-RU" i="0" dirty="0"/>
              <a:t>   Важным условием поддержания политической конкуренции является ее неустранимость</a:t>
            </a:r>
            <a:r>
              <a:rPr lang="ru-RU" altLang="ru-RU" b="0" i="0" dirty="0"/>
              <a:t>, т.е. невозможность разрешения внутриэлитных конфликтов в пользу какой-либо из сторон. Это требует относительного </a:t>
            </a:r>
            <a:r>
              <a:rPr lang="ru-RU" altLang="ru-RU" i="0" dirty="0"/>
              <a:t>баланса ресурсов</a:t>
            </a:r>
            <a:r>
              <a:rPr lang="ru-RU" altLang="ru-RU" b="0" i="0" dirty="0"/>
              <a:t>, которые способны мобилизовать в свою пользу участники конфликта.</a:t>
            </a:r>
            <a:r>
              <a:rPr lang="ru-RU" altLang="ru-RU" dirty="0"/>
              <a:t>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>
            <a:extLst>
              <a:ext uri="{FF2B5EF4-FFF2-40B4-BE49-F238E27FC236}">
                <a16:creationId xmlns:a16="http://schemas.microsoft.com/office/drawing/2014/main" id="{9A6F7F53-2F11-4DFE-9ECF-12818D16A94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dirty="0"/>
              <a:t> </a:t>
            </a:r>
            <a:r>
              <a:rPr lang="ru-RU" altLang="ru-RU" sz="3200" b="1" dirty="0"/>
              <a:t>«Соревновательный элитизм»         Макса Вебера и Йозефа Шумпетера </a:t>
            </a:r>
          </a:p>
        </p:txBody>
      </p:sp>
      <p:sp>
        <p:nvSpPr>
          <p:cNvPr id="17412" name="Rectangle 3">
            <a:extLst>
              <a:ext uri="{FF2B5EF4-FFF2-40B4-BE49-F238E27FC236}">
                <a16:creationId xmlns:a16="http://schemas.microsoft.com/office/drawing/2014/main" id="{5926BACA-E550-AB46-BA60-0F9913A5E081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>
          <a:xfrm>
            <a:off x="457200" y="1600200"/>
            <a:ext cx="2818656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z="2000" b="0" i="0" dirty="0">
                <a:solidFill>
                  <a:srgbClr val="333333"/>
                </a:solidFill>
              </a:rPr>
              <a:t>     </a:t>
            </a:r>
            <a:endParaRPr lang="ru-RU" altLang="ru-RU" sz="1600" dirty="0"/>
          </a:p>
        </p:txBody>
      </p:sp>
      <p:sp>
        <p:nvSpPr>
          <p:cNvPr id="2" name="Объект 1">
            <a:extLst>
              <a:ext uri="{FF2B5EF4-FFF2-40B4-BE49-F238E27FC236}">
                <a16:creationId xmlns:a16="http://schemas.microsoft.com/office/drawing/2014/main" id="{85CA9503-A6C3-DCAF-0A5A-6B888FEF58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899190" y="1600200"/>
            <a:ext cx="6065298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z="2000" b="0" i="0" dirty="0">
                <a:solidFill>
                  <a:srgbClr val="333333"/>
                </a:solidFill>
              </a:rPr>
              <a:t>    </a:t>
            </a:r>
            <a:r>
              <a:rPr lang="ru-RU" altLang="ru-RU" sz="1800" b="0" i="0" dirty="0">
                <a:solidFill>
                  <a:srgbClr val="333333"/>
                </a:solidFill>
              </a:rPr>
              <a:t>Согласно модели Соревновательного элитизма у власти оказывается </a:t>
            </a:r>
            <a:r>
              <a:rPr lang="ru-RU" altLang="ru-RU" sz="1800" i="0" dirty="0">
                <a:solidFill>
                  <a:srgbClr val="333333"/>
                </a:solidFill>
              </a:rPr>
              <a:t>наиболее компетентная и подготовленная политическая элита. </a:t>
            </a:r>
          </a:p>
          <a:p>
            <a:pPr eaLnBrk="1" hangingPunct="1">
              <a:buFontTx/>
              <a:buNone/>
            </a:pPr>
            <a:r>
              <a:rPr lang="ru-RU" altLang="ru-RU" sz="1800" b="0" i="0" dirty="0">
                <a:solidFill>
                  <a:srgbClr val="333333"/>
                </a:solidFill>
                <a:latin typeface="Roboto" panose="02000000000000000000" pitchFamily="2" charset="0"/>
              </a:rPr>
              <a:t>      </a:t>
            </a:r>
            <a:r>
              <a:rPr lang="ru-RU" altLang="ru-RU" sz="1800" b="0" i="0" dirty="0"/>
              <a:t>Роль народа ограничивается при этом периодическим выбором в пользу одной из конкурирующих элит. Одновременно подразумевается, что </a:t>
            </a:r>
            <a:r>
              <a:rPr lang="ru-RU" altLang="ru-RU" sz="1800" i="0" dirty="0"/>
              <a:t>в промежутках между выборами население не должно вмешиваться в деятельность власти.</a:t>
            </a:r>
          </a:p>
          <a:p>
            <a:pPr eaLnBrk="1" hangingPunct="1">
              <a:buFontTx/>
              <a:buNone/>
            </a:pPr>
            <a:r>
              <a:rPr lang="ru-RU" altLang="ru-RU" sz="1800" i="0" dirty="0"/>
              <a:t>      В основе подлинной демократии лежит состязательность, замещение правительственных должностей</a:t>
            </a:r>
            <a:r>
              <a:rPr lang="ru-RU" altLang="ru-RU" sz="1800" b="0" i="0" dirty="0"/>
              <a:t> в широком смысле (мэры, губернаторы, депутаты) </a:t>
            </a:r>
            <a:r>
              <a:rPr lang="ru-RU" altLang="ru-RU" sz="1800" i="0" dirty="0"/>
              <a:t>через свободные выборы в условиях конкуренции</a:t>
            </a:r>
            <a:r>
              <a:rPr lang="ru-RU" altLang="ru-RU" sz="1800" b="0" i="0" dirty="0"/>
              <a:t>.</a:t>
            </a:r>
            <a:r>
              <a:rPr lang="ru-RU" altLang="ru-RU" sz="1800" dirty="0"/>
              <a:t> </a:t>
            </a:r>
            <a:r>
              <a:rPr lang="ru-RU" altLang="ru-RU" sz="1800" b="0" i="0" dirty="0">
                <a:solidFill>
                  <a:srgbClr val="333333"/>
                </a:solidFill>
              </a:rPr>
              <a:t> </a:t>
            </a:r>
            <a:endParaRPr lang="ru-RU" altLang="ru-RU" sz="1800" dirty="0"/>
          </a:p>
          <a:p>
            <a:pPr marL="0" indent="0">
              <a:buNone/>
            </a:pPr>
            <a:endParaRPr lang="ru-RU" sz="2000" dirty="0"/>
          </a:p>
        </p:txBody>
      </p:sp>
      <p:sp>
        <p:nvSpPr>
          <p:cNvPr id="17410" name="Номер слайда 5">
            <a:extLst>
              <a:ext uri="{FF2B5EF4-FFF2-40B4-BE49-F238E27FC236}">
                <a16:creationId xmlns:a16="http://schemas.microsoft.com/office/drawing/2014/main" id="{F60CA0C7-5A70-2A76-509B-953CC4FFED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D09DCDF-3B0F-4390-9201-EF991E3F3EDB}" type="slidenum">
              <a:rPr lang="ru-RU" altLang="ru-RU" sz="1400"/>
              <a:pPr/>
              <a:t>14</a:t>
            </a:fld>
            <a:endParaRPr lang="ru-RU" altLang="ru-RU" sz="140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2D90AA8-93C8-BD27-CC2B-AB9F3B34C8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9" y="1417638"/>
            <a:ext cx="1728192" cy="224962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7AF19A0-62CB-FF42-E446-3316BB78F1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639" y="4189661"/>
            <a:ext cx="2089112" cy="222979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52A86F7-DF29-4BBC-91D9-11ECB2267271}"/>
              </a:ext>
            </a:extLst>
          </p:cNvPr>
          <p:cNvSpPr txBox="1"/>
          <p:nvPr/>
        </p:nvSpPr>
        <p:spPr>
          <a:xfrm>
            <a:off x="827584" y="3140968"/>
            <a:ext cx="14401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  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r>
              <a:rPr lang="ru-RU" b="1" dirty="0"/>
              <a:t>1864-1920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0B6B03-2981-3330-3934-F54FCB678A53}"/>
              </a:ext>
            </a:extLst>
          </p:cNvPr>
          <p:cNvSpPr txBox="1"/>
          <p:nvPr/>
        </p:nvSpPr>
        <p:spPr>
          <a:xfrm>
            <a:off x="994559" y="6126163"/>
            <a:ext cx="141096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>
              <a:solidFill>
                <a:schemeClr val="bg1"/>
              </a:solidFill>
            </a:endParaRPr>
          </a:p>
          <a:p>
            <a:r>
              <a:rPr lang="ru-RU" b="1" dirty="0"/>
              <a:t>1883-1950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>
            <a:extLst>
              <a:ext uri="{FF2B5EF4-FFF2-40B4-BE49-F238E27FC236}">
                <a16:creationId xmlns:a16="http://schemas.microsoft.com/office/drawing/2014/main" id="{3771BFA6-8973-89BB-0371-6B494E09A9E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b="1" dirty="0"/>
              <a:t>«Полиархия» Роберта Даля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C809CFD-FF25-CE85-9553-8B1271B35D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1954560" cy="3845024"/>
          </a:xfrm>
        </p:spPr>
        <p:txBody>
          <a:bodyPr/>
          <a:lstStyle/>
          <a:p>
            <a:pPr marL="0" indent="0">
              <a:buNone/>
            </a:pPr>
            <a:endParaRPr lang="ru-RU" sz="1800" dirty="0"/>
          </a:p>
          <a:p>
            <a:pPr marL="0" indent="0">
              <a:buNone/>
            </a:pPr>
            <a:endParaRPr lang="ru-RU" sz="1800" dirty="0"/>
          </a:p>
          <a:p>
            <a:pPr marL="0" indent="0">
              <a:buNone/>
            </a:pPr>
            <a:endParaRPr lang="ru-RU" sz="1800" dirty="0"/>
          </a:p>
          <a:p>
            <a:pPr marL="0" indent="0">
              <a:buNone/>
            </a:pPr>
            <a:endParaRPr lang="ru-RU" sz="1800" dirty="0"/>
          </a:p>
          <a:p>
            <a:pPr marL="0" indent="0">
              <a:buNone/>
            </a:pPr>
            <a:endParaRPr lang="ru-RU" sz="1800" dirty="0"/>
          </a:p>
          <a:p>
            <a:pPr marL="0" indent="0">
              <a:buNone/>
            </a:pPr>
            <a:endParaRPr lang="ru-RU" sz="1800" dirty="0"/>
          </a:p>
          <a:p>
            <a:pPr marL="0" indent="0">
              <a:buNone/>
            </a:pPr>
            <a:r>
              <a:rPr lang="ru-RU" sz="1800" i="0" dirty="0"/>
              <a:t>    </a:t>
            </a:r>
            <a:r>
              <a:rPr lang="ru-RU" sz="2400" i="0" dirty="0"/>
              <a:t>1915-2014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0DA4479-88E3-BEB9-ADD3-AFAEE6D6C4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627784" y="1600200"/>
            <a:ext cx="6059016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z="2400" i="0" dirty="0"/>
              <a:t>   </a:t>
            </a:r>
            <a:r>
              <a:rPr lang="ru-RU" sz="2000" i="0" dirty="0">
                <a:effectLst/>
              </a:rPr>
              <a:t>Полиа́рхия</a:t>
            </a:r>
            <a:r>
              <a:rPr lang="ru-RU" sz="2000" b="0" i="0" dirty="0">
                <a:effectLst/>
              </a:rPr>
              <a:t>— «многовластие, власть многих») —</a:t>
            </a:r>
            <a:r>
              <a:rPr lang="ru-RU" sz="2000" b="1" i="0" dirty="0">
                <a:effectLst/>
              </a:rPr>
              <a:t>политическая система, основанная на открытой политической конкуренции различных групп в борьбе за поддержку избирателей</a:t>
            </a:r>
            <a:r>
              <a:rPr lang="ru-RU" sz="2000" b="0" i="0" dirty="0">
                <a:effectLst/>
              </a:rPr>
              <a:t>. </a:t>
            </a:r>
            <a:r>
              <a:rPr lang="ru-RU" altLang="ru-RU" sz="2000" b="0" i="0" dirty="0"/>
              <a:t> </a:t>
            </a:r>
          </a:p>
          <a:p>
            <a:pPr eaLnBrk="1" hangingPunct="1">
              <a:buFontTx/>
              <a:buNone/>
            </a:pPr>
            <a:r>
              <a:rPr lang="ru-RU" altLang="ru-RU" sz="2000" b="0" i="0" dirty="0"/>
              <a:t>    Одним   из   признаков   конкурентности среды является также возможность  </a:t>
            </a:r>
            <a:r>
              <a:rPr lang="ru-RU" altLang="ru-RU" sz="2000" i="0" dirty="0"/>
              <a:t>массового политического участия населения </a:t>
            </a:r>
            <a:r>
              <a:rPr lang="ru-RU" altLang="ru-RU" sz="2000" b="0" i="0" dirty="0"/>
              <a:t>в процессе публичного соперничества за власть, трактуемое, прежде всего, как </a:t>
            </a:r>
            <a:r>
              <a:rPr lang="ru-RU" altLang="ru-RU" sz="2000" i="0" dirty="0"/>
              <a:t>право избирать и быть избранным</a:t>
            </a:r>
            <a:r>
              <a:rPr lang="ru-RU" altLang="ru-RU" sz="2000" b="0" i="0" dirty="0"/>
              <a:t>, а также возможность граждан выбирать те органы, которые </a:t>
            </a:r>
            <a:r>
              <a:rPr lang="ru-RU" altLang="ru-RU" sz="2000" i="0" dirty="0"/>
              <a:t>реально принимают решение</a:t>
            </a:r>
            <a:r>
              <a:rPr lang="ru-RU" altLang="ru-RU" sz="2000" b="0" i="0" dirty="0"/>
              <a:t>.</a:t>
            </a:r>
            <a:r>
              <a:rPr lang="ru-RU" altLang="ru-RU" sz="2000" dirty="0"/>
              <a:t> </a:t>
            </a:r>
            <a:endParaRPr lang="ru-RU" sz="2000" dirty="0"/>
          </a:p>
        </p:txBody>
      </p:sp>
      <p:sp>
        <p:nvSpPr>
          <p:cNvPr id="18434" name="Номер слайда 5">
            <a:extLst>
              <a:ext uri="{FF2B5EF4-FFF2-40B4-BE49-F238E27FC236}">
                <a16:creationId xmlns:a16="http://schemas.microsoft.com/office/drawing/2014/main" id="{EE7FE072-150C-9FA1-7830-79361981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B5781C1-8FDB-41A8-AF41-32DD3655FF38}" type="slidenum">
              <a:rPr lang="ru-RU" altLang="ru-RU" sz="1400"/>
              <a:pPr/>
              <a:t>15</a:t>
            </a:fld>
            <a:endParaRPr lang="ru-RU" altLang="ru-RU" sz="140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72E833D-AA28-EF0E-FF90-58BE493E93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634589"/>
            <a:ext cx="2555776" cy="279315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Номер слайда 5">
            <a:extLst>
              <a:ext uri="{FF2B5EF4-FFF2-40B4-BE49-F238E27FC236}">
                <a16:creationId xmlns:a16="http://schemas.microsoft.com/office/drawing/2014/main" id="{36690EFB-4A26-0259-3D25-A9B97B728E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6594980-0BC6-4725-9AC1-891181830D1E}" type="slidenum">
              <a:rPr lang="ru-RU" altLang="ru-RU" sz="1400"/>
              <a:pPr/>
              <a:t>16</a:t>
            </a:fld>
            <a:endParaRPr lang="ru-RU" altLang="ru-RU" sz="1400"/>
          </a:p>
        </p:txBody>
      </p:sp>
      <p:sp>
        <p:nvSpPr>
          <p:cNvPr id="19459" name="Rectangle 2">
            <a:extLst>
              <a:ext uri="{FF2B5EF4-FFF2-40B4-BE49-F238E27FC236}">
                <a16:creationId xmlns:a16="http://schemas.microsoft.com/office/drawing/2014/main" id="{FDB97998-20BF-5493-4615-4897A0F0903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b="1" dirty="0"/>
              <a:t>Индикаторы прав и свобод по     Роберту Далю: </a:t>
            </a:r>
          </a:p>
        </p:txBody>
      </p:sp>
      <p:sp>
        <p:nvSpPr>
          <p:cNvPr id="19460" name="Rectangle 3">
            <a:extLst>
              <a:ext uri="{FF2B5EF4-FFF2-40B4-BE49-F238E27FC236}">
                <a16:creationId xmlns:a16="http://schemas.microsoft.com/office/drawing/2014/main" id="{99F0B1F7-C0C1-2EDB-775D-BF98E10E414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lnSpc>
                <a:spcPct val="80000"/>
              </a:lnSpc>
              <a:buNone/>
            </a:pPr>
            <a:r>
              <a:rPr lang="ru-RU" altLang="ru-RU" sz="2000" b="0" i="0" dirty="0"/>
              <a:t>1) </a:t>
            </a:r>
            <a:r>
              <a:rPr lang="ru-RU" altLang="ru-RU" sz="2000" i="0" dirty="0"/>
              <a:t>всеобщее избирательное право</a:t>
            </a:r>
            <a:r>
              <a:rPr lang="ru-RU" altLang="ru-RU" sz="2000" b="0" i="0" dirty="0"/>
              <a:t>,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ru-RU" altLang="ru-RU" sz="2000" b="0" i="0" dirty="0"/>
              <a:t>2) возможность для граждан претендовать на </a:t>
            </a:r>
            <a:r>
              <a:rPr lang="ru-RU" altLang="ru-RU" sz="2000" i="0" dirty="0"/>
              <a:t>занятие выборных должностей, 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ru-RU" altLang="ru-RU" sz="2000" b="0" i="0" dirty="0"/>
              <a:t>3) отсутствие </a:t>
            </a:r>
            <a:r>
              <a:rPr lang="ru-RU" altLang="ru-RU" sz="2000" i="0" dirty="0"/>
              <a:t>притеснений</a:t>
            </a:r>
            <a:r>
              <a:rPr lang="ru-RU" altLang="ru-RU" sz="2000" b="0" i="0" dirty="0"/>
              <a:t> политической </a:t>
            </a:r>
            <a:r>
              <a:rPr lang="ru-RU" altLang="ru-RU" sz="2000" i="0" dirty="0"/>
              <a:t>оппозиции</a:t>
            </a:r>
            <a:r>
              <a:rPr lang="ru-RU" altLang="ru-RU" sz="2000" b="0" i="0" dirty="0"/>
              <a:t>, 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ru-RU" altLang="ru-RU" sz="2000" b="0" i="0" dirty="0"/>
              <a:t>4) право граждан создавать </a:t>
            </a:r>
            <a:r>
              <a:rPr lang="ru-RU" altLang="ru-RU" sz="2000" i="0" dirty="0"/>
              <a:t>независимые ассоциации </a:t>
            </a:r>
            <a:r>
              <a:rPr lang="ru-RU" altLang="ru-RU" sz="2000" b="0" i="0" dirty="0"/>
              <a:t>и организации и присоединяться к ним.  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ru-RU" altLang="ru-RU" sz="2000" b="0" i="0" dirty="0"/>
              <a:t>5) </a:t>
            </a:r>
            <a:r>
              <a:rPr lang="ru-RU" altLang="ru-RU" sz="2000" i="0" dirty="0"/>
              <a:t>регулярное проведение </a:t>
            </a:r>
            <a:r>
              <a:rPr lang="ru-RU" altLang="ru-RU" sz="2000" b="0" i="0" dirty="0"/>
              <a:t>свободных, конкурентных и справедливых </a:t>
            </a:r>
            <a:r>
              <a:rPr lang="ru-RU" altLang="ru-RU" sz="2000" i="0" dirty="0"/>
              <a:t>выборов</a:t>
            </a:r>
            <a:r>
              <a:rPr lang="ru-RU" altLang="ru-RU" sz="2000" b="0" i="0" dirty="0"/>
              <a:t>,  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ru-RU" altLang="ru-RU" sz="2000" b="0" i="0" dirty="0"/>
              <a:t>6) свободный доступ граждан к источникам </a:t>
            </a:r>
            <a:r>
              <a:rPr lang="ru-RU" altLang="ru-RU" sz="2000" i="0" dirty="0"/>
              <a:t>альтернативной информации, 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ru-RU" altLang="ru-RU" sz="2000" b="0" i="0" dirty="0"/>
              <a:t>7) наделение избранных должностных лиц </a:t>
            </a:r>
            <a:r>
              <a:rPr lang="ru-RU" altLang="ru-RU" sz="2000" i="0" dirty="0"/>
              <a:t>конституционным правом</a:t>
            </a:r>
            <a:r>
              <a:rPr lang="ru-RU" altLang="ru-RU" sz="2000" b="0" i="0" dirty="0"/>
              <a:t> </a:t>
            </a:r>
            <a:r>
              <a:rPr lang="ru-RU" altLang="ru-RU" sz="2000" i="0" dirty="0"/>
              <a:t>контроля</a:t>
            </a:r>
            <a:r>
              <a:rPr lang="ru-RU" altLang="ru-RU" sz="2000" b="0" i="0" dirty="0"/>
              <a:t> над правительственными решениями.</a:t>
            </a:r>
            <a:r>
              <a:rPr lang="ru-RU" altLang="ru-RU" sz="2000" dirty="0"/>
              <a:t>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>
            <a:extLst>
              <a:ext uri="{FF2B5EF4-FFF2-40B4-BE49-F238E27FC236}">
                <a16:creationId xmlns:a16="http://schemas.microsoft.com/office/drawing/2014/main" id="{AF4BCA06-410A-3D11-FD8A-BB60E91004E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dirty="0"/>
              <a:t> </a:t>
            </a:r>
            <a:r>
              <a:rPr lang="ru-RU" altLang="ru-RU" sz="4000" b="1" dirty="0"/>
              <a:t>Типология политических режимов Жана </a:t>
            </a:r>
            <a:r>
              <a:rPr lang="ru-RU" altLang="ru-RU" sz="4000" b="1" dirty="0" err="1"/>
              <a:t>Блонделя</a:t>
            </a:r>
            <a:endParaRPr lang="ru-RU" altLang="ru-RU" sz="4000" b="1" dirty="0"/>
          </a:p>
        </p:txBody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AC05884-41FB-5BA9-8B8C-EAFC39778355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>
          <a:xfrm>
            <a:off x="457200" y="1600201"/>
            <a:ext cx="2530624" cy="406104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b="0" i="0" dirty="0"/>
              <a:t>   </a:t>
            </a:r>
            <a:endParaRPr lang="ru-RU" altLang="ru-RU" sz="2000" b="0" i="0" dirty="0"/>
          </a:p>
          <a:p>
            <a:pPr eaLnBrk="1" hangingPunct="1">
              <a:buFontTx/>
              <a:buNone/>
            </a:pPr>
            <a:endParaRPr lang="ru-RU" altLang="ru-RU" sz="2000" b="0" i="0" dirty="0"/>
          </a:p>
          <a:p>
            <a:pPr eaLnBrk="1" hangingPunct="1">
              <a:buFontTx/>
              <a:buNone/>
            </a:pPr>
            <a:endParaRPr lang="ru-RU" altLang="ru-RU" sz="2000" b="0" i="0" dirty="0"/>
          </a:p>
          <a:p>
            <a:pPr eaLnBrk="1" hangingPunct="1">
              <a:buFontTx/>
              <a:buNone/>
            </a:pPr>
            <a:endParaRPr lang="ru-RU" altLang="ru-RU" sz="2000" b="0" i="0" dirty="0"/>
          </a:p>
          <a:p>
            <a:pPr eaLnBrk="1" hangingPunct="1">
              <a:buFontTx/>
              <a:buNone/>
            </a:pPr>
            <a:r>
              <a:rPr lang="ru-RU" altLang="ru-RU" sz="2000" b="0" i="0" dirty="0"/>
              <a:t>          </a:t>
            </a:r>
          </a:p>
          <a:p>
            <a:pPr eaLnBrk="1" hangingPunct="1">
              <a:buFontTx/>
              <a:buNone/>
            </a:pPr>
            <a:r>
              <a:rPr lang="ru-RU" altLang="ru-RU" sz="2000" i="0" dirty="0"/>
              <a:t>         </a:t>
            </a:r>
          </a:p>
          <a:p>
            <a:pPr eaLnBrk="1" hangingPunct="1">
              <a:buFontTx/>
              <a:buNone/>
            </a:pPr>
            <a:r>
              <a:rPr lang="ru-RU" altLang="ru-RU" sz="2000" i="0" dirty="0"/>
              <a:t>       </a:t>
            </a:r>
            <a:r>
              <a:rPr lang="ru-RU" altLang="ru-RU" sz="2400" i="0" dirty="0"/>
              <a:t>р. 1929</a:t>
            </a:r>
          </a:p>
        </p:txBody>
      </p:sp>
      <p:sp>
        <p:nvSpPr>
          <p:cNvPr id="2" name="Объект 1">
            <a:extLst>
              <a:ext uri="{FF2B5EF4-FFF2-40B4-BE49-F238E27FC236}">
                <a16:creationId xmlns:a16="http://schemas.microsoft.com/office/drawing/2014/main" id="{A4DA47C0-4FDD-B872-7322-EAE770A28B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635896" y="1600200"/>
            <a:ext cx="5050904" cy="4525963"/>
          </a:xfrm>
        </p:spPr>
        <p:txBody>
          <a:bodyPr/>
          <a:lstStyle/>
          <a:p>
            <a:pPr marL="0" indent="0">
              <a:buNone/>
            </a:pPr>
            <a:endParaRPr lang="ru-RU" altLang="ru-RU" sz="2800" b="0" i="0" dirty="0"/>
          </a:p>
          <a:p>
            <a:pPr marL="0" indent="0">
              <a:buNone/>
            </a:pPr>
            <a:r>
              <a:rPr lang="ru-RU" altLang="ru-RU" sz="2800" b="0" i="0" dirty="0"/>
              <a:t>Основанием разделения систем на группы служит отношение </a:t>
            </a:r>
            <a:r>
              <a:rPr lang="ru-RU" altLang="ru-RU" sz="2800" i="0" dirty="0"/>
              <a:t>трех переменных: </a:t>
            </a:r>
            <a:r>
              <a:rPr lang="ru-RU" altLang="ru-RU" sz="2800" b="0" i="0" dirty="0"/>
              <a:t>политической конкуренции,</a:t>
            </a:r>
            <a:r>
              <a:rPr lang="ru-RU" altLang="ru-RU" sz="2800" i="0" dirty="0"/>
              <a:t> </a:t>
            </a:r>
            <a:r>
              <a:rPr lang="ru-RU" altLang="ru-RU" sz="2800" b="0" i="0" dirty="0"/>
              <a:t>структуры элиты и политического участия населения.</a:t>
            </a:r>
            <a:r>
              <a:rPr lang="ru-RU" altLang="ru-RU" sz="2800" b="0" dirty="0"/>
              <a:t> </a:t>
            </a:r>
            <a:endParaRPr lang="ru-RU" sz="2800" dirty="0"/>
          </a:p>
        </p:txBody>
      </p:sp>
      <p:sp>
        <p:nvSpPr>
          <p:cNvPr id="20482" name="Номер слайда 5">
            <a:extLst>
              <a:ext uri="{FF2B5EF4-FFF2-40B4-BE49-F238E27FC236}">
                <a16:creationId xmlns:a16="http://schemas.microsoft.com/office/drawing/2014/main" id="{ACC34280-DD54-5D79-4382-4C34C0E0D2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B6E0F7A-73F7-457F-94D2-89A6B1755FF4}" type="slidenum">
              <a:rPr lang="ru-RU" altLang="ru-RU" sz="1400"/>
              <a:pPr/>
              <a:t>17</a:t>
            </a:fld>
            <a:endParaRPr lang="ru-RU" altLang="ru-RU" sz="140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6143DBE-5059-BDA1-D0A7-086A12AB18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918" y="2428327"/>
            <a:ext cx="2160240" cy="240479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Номер слайда 5">
            <a:extLst>
              <a:ext uri="{FF2B5EF4-FFF2-40B4-BE49-F238E27FC236}">
                <a16:creationId xmlns:a16="http://schemas.microsoft.com/office/drawing/2014/main" id="{FC6710B9-0B08-E2EE-A65E-FD81CE5B2D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F2B0C23-FB86-4FD2-BAEA-17A1972D0DAB}" type="slidenum">
              <a:rPr lang="ru-RU" altLang="ru-RU" sz="1400"/>
              <a:pPr/>
              <a:t>18</a:t>
            </a:fld>
            <a:endParaRPr lang="ru-RU" altLang="ru-RU" sz="1400"/>
          </a:p>
        </p:txBody>
      </p:sp>
      <p:sp>
        <p:nvSpPr>
          <p:cNvPr id="21507" name="Rectangle 2">
            <a:extLst>
              <a:ext uri="{FF2B5EF4-FFF2-40B4-BE49-F238E27FC236}">
                <a16:creationId xmlns:a16="http://schemas.microsoft.com/office/drawing/2014/main" id="{B9B749D4-6387-3740-EB9C-28532DE266B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b="1" dirty="0"/>
              <a:t>Типология политических режимов Жана </a:t>
            </a:r>
            <a:r>
              <a:rPr lang="ru-RU" altLang="ru-RU" sz="4000" b="1" dirty="0" err="1"/>
              <a:t>Блонделя</a:t>
            </a:r>
            <a:r>
              <a:rPr lang="ru-RU" altLang="ru-RU" sz="4000" dirty="0"/>
              <a:t> </a:t>
            </a:r>
            <a:r>
              <a:rPr lang="ru-RU" altLang="ru-RU" sz="4000" b="1" dirty="0"/>
              <a:t>- 1</a:t>
            </a:r>
          </a:p>
        </p:txBody>
      </p:sp>
      <p:sp>
        <p:nvSpPr>
          <p:cNvPr id="21508" name="Rectangle 3">
            <a:extLst>
              <a:ext uri="{FF2B5EF4-FFF2-40B4-BE49-F238E27FC236}">
                <a16:creationId xmlns:a16="http://schemas.microsoft.com/office/drawing/2014/main" id="{16F30788-921A-A1D2-3A96-5BE3E2A13D8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800" i="0"/>
              <a:t>   </a:t>
            </a:r>
            <a:r>
              <a:rPr lang="ru-RU" altLang="ru-RU" sz="2800" b="0" i="0"/>
              <a:t>Первая переменная – </a:t>
            </a:r>
            <a:r>
              <a:rPr lang="ru-RU" altLang="ru-RU" sz="2800" i="0"/>
              <a:t>политическая конкуренция.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800" i="0"/>
              <a:t>Открытая - </a:t>
            </a:r>
            <a:r>
              <a:rPr lang="ru-RU" altLang="ru-RU" sz="2800" b="0" i="0"/>
              <a:t>существуют легальные условия для оппозиции и для  конкурентной борьбы оппозиции с властвующей элитой.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800" i="0"/>
              <a:t>Закрытая</a:t>
            </a:r>
            <a:r>
              <a:rPr lang="ru-RU" altLang="ru-RU" sz="2800" b="0" i="0"/>
              <a:t> - оппозиция запрещена, и борьба за государственную власть осуществляется скрытно внутри различных групп властвующей элиты, или смена руководства осуществляется без борьбы по принципу наследования.</a:t>
            </a:r>
            <a:r>
              <a:rPr lang="ru-RU" altLang="ru-RU" sz="2800"/>
              <a:t>  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Номер слайда 5">
            <a:extLst>
              <a:ext uri="{FF2B5EF4-FFF2-40B4-BE49-F238E27FC236}">
                <a16:creationId xmlns:a16="http://schemas.microsoft.com/office/drawing/2014/main" id="{B7AD0E47-3DC2-D799-B52A-C1F0EEE51F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43B8F9B-076F-47BA-BFF1-0892C39FA914}" type="slidenum">
              <a:rPr lang="ru-RU" altLang="ru-RU" sz="1400"/>
              <a:pPr/>
              <a:t>19</a:t>
            </a:fld>
            <a:endParaRPr lang="ru-RU" altLang="ru-RU" sz="1400"/>
          </a:p>
        </p:txBody>
      </p:sp>
      <p:sp>
        <p:nvSpPr>
          <p:cNvPr id="22531" name="Rectangle 2">
            <a:extLst>
              <a:ext uri="{FF2B5EF4-FFF2-40B4-BE49-F238E27FC236}">
                <a16:creationId xmlns:a16="http://schemas.microsoft.com/office/drawing/2014/main" id="{65A993DE-6B74-9E3C-4B29-FB467811BBE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b="1" dirty="0"/>
              <a:t>Типология политических режимов Жана </a:t>
            </a:r>
            <a:r>
              <a:rPr lang="ru-RU" altLang="ru-RU" sz="4000" b="1" dirty="0" err="1"/>
              <a:t>Блонделя</a:t>
            </a:r>
            <a:r>
              <a:rPr lang="ru-RU" altLang="ru-RU" sz="4000" b="1" dirty="0"/>
              <a:t> - 2</a:t>
            </a:r>
          </a:p>
        </p:txBody>
      </p:sp>
      <p:sp>
        <p:nvSpPr>
          <p:cNvPr id="22532" name="Rectangle 3">
            <a:extLst>
              <a:ext uri="{FF2B5EF4-FFF2-40B4-BE49-F238E27FC236}">
                <a16:creationId xmlns:a16="http://schemas.microsoft.com/office/drawing/2014/main" id="{DF834CB5-6C27-120A-20A8-2CF51157F0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altLang="ru-RU" i="0" dirty="0"/>
              <a:t>  </a:t>
            </a:r>
          </a:p>
          <a:p>
            <a:pPr eaLnBrk="1" hangingPunct="1">
              <a:buFontTx/>
              <a:buNone/>
            </a:pPr>
            <a:r>
              <a:rPr lang="ru-RU" altLang="ru-RU" b="0" i="0" dirty="0"/>
              <a:t>   Вторая переменная – </a:t>
            </a:r>
            <a:r>
              <a:rPr lang="ru-RU" altLang="ru-RU" i="0" dirty="0"/>
              <a:t>структура элиты </a:t>
            </a:r>
            <a:r>
              <a:rPr lang="ru-RU" altLang="ru-RU" b="0" i="0" dirty="0"/>
              <a:t>(есть ли субгруппы в структуре элит и каков уровень их автономии). </a:t>
            </a:r>
          </a:p>
          <a:p>
            <a:pPr eaLnBrk="1" hangingPunct="1"/>
            <a:r>
              <a:rPr lang="ru-RU" altLang="ru-RU" i="0" dirty="0"/>
              <a:t>   Монолитные элиты</a:t>
            </a:r>
            <a:r>
              <a:rPr lang="ru-RU" altLang="ru-RU" b="0" i="0" dirty="0"/>
              <a:t>,</a:t>
            </a:r>
          </a:p>
          <a:p>
            <a:pPr eaLnBrk="1" hangingPunct="1"/>
            <a:r>
              <a:rPr lang="ru-RU" altLang="ru-RU" b="0" i="0" dirty="0"/>
              <a:t>   </a:t>
            </a:r>
            <a:r>
              <a:rPr lang="ru-RU" altLang="ru-RU" i="0" dirty="0"/>
              <a:t>Дифференцированные элиты.</a:t>
            </a:r>
            <a:r>
              <a:rPr lang="ru-RU" altLang="ru-RU" dirty="0"/>
              <a:t>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Номер слайда 5">
            <a:extLst>
              <a:ext uri="{FF2B5EF4-FFF2-40B4-BE49-F238E27FC236}">
                <a16:creationId xmlns:a16="http://schemas.microsoft.com/office/drawing/2014/main" id="{4510DA7F-C6A4-3EFB-9817-2205762B3B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72F6D1D-080A-4D98-A593-327B9F468813}" type="slidenum">
              <a:rPr lang="ru-RU" altLang="ru-RU" sz="1400"/>
              <a:pPr/>
              <a:t>2</a:t>
            </a:fld>
            <a:endParaRPr lang="ru-RU" altLang="ru-RU" sz="1400"/>
          </a:p>
        </p:txBody>
      </p:sp>
      <p:sp>
        <p:nvSpPr>
          <p:cNvPr id="4099" name="Rectangle 2">
            <a:extLst>
              <a:ext uri="{FF2B5EF4-FFF2-40B4-BE49-F238E27FC236}">
                <a16:creationId xmlns:a16="http://schemas.microsoft.com/office/drawing/2014/main" id="{B8E74F9A-F6DA-C914-85D3-C75AB62945C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dirty="0">
                <a:solidFill>
                  <a:schemeClr val="tx1"/>
                </a:solidFill>
                <a:cs typeface="Arial" panose="020B0604020202020204" pitchFamily="34" charset="0"/>
              </a:rPr>
              <a:t>Политическая конкуренция</a:t>
            </a:r>
          </a:p>
        </p:txBody>
      </p:sp>
      <p:sp>
        <p:nvSpPr>
          <p:cNvPr id="4100" name="Rectangle 3">
            <a:extLst>
              <a:ext uri="{FF2B5EF4-FFF2-40B4-BE49-F238E27FC236}">
                <a16:creationId xmlns:a16="http://schemas.microsoft.com/office/drawing/2014/main" id="{C465E4CA-5BDE-8F88-4604-11F34BDC0B2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ru-RU" altLang="ru-RU" sz="2400" b="1" dirty="0"/>
              <a:t>   </a:t>
            </a:r>
            <a:r>
              <a:rPr lang="ru-RU" altLang="ru-RU" sz="3600" dirty="0"/>
              <a:t>Необходимым условием демократических выборов является обеспечение их </a:t>
            </a:r>
            <a:r>
              <a:rPr lang="ru-RU" altLang="ru-RU" sz="3600" b="1" dirty="0"/>
              <a:t>конкурентного характера.</a:t>
            </a:r>
            <a:r>
              <a:rPr lang="ru-RU" altLang="ru-RU" sz="3600" dirty="0"/>
              <a:t> Именно политическая конкуренция обеспечивает </a:t>
            </a:r>
            <a:r>
              <a:rPr lang="ru-RU" altLang="ru-RU" sz="3600" b="1" dirty="0"/>
              <a:t>легитимность результатов выборов</a:t>
            </a:r>
            <a:r>
              <a:rPr lang="ru-RU" altLang="ru-RU" sz="3600" dirty="0"/>
              <a:t>, а значит, и </a:t>
            </a:r>
            <a:r>
              <a:rPr lang="ru-RU" altLang="ru-RU" sz="3600" b="1" dirty="0"/>
              <a:t>легитимность власти.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ru-RU" altLang="ru-RU" sz="3600" b="1" dirty="0"/>
              <a:t>   </a:t>
            </a:r>
            <a:endParaRPr lang="ru-RU" altLang="ru-RU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60561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Номер слайда 5">
            <a:extLst>
              <a:ext uri="{FF2B5EF4-FFF2-40B4-BE49-F238E27FC236}">
                <a16:creationId xmlns:a16="http://schemas.microsoft.com/office/drawing/2014/main" id="{1B695A05-DAB7-66EC-ADED-5E4033A4A2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0AAC06F-F683-45E2-8AC7-B76A61088B08}" type="slidenum">
              <a:rPr lang="ru-RU" altLang="ru-RU" sz="1400"/>
              <a:pPr/>
              <a:t>20</a:t>
            </a:fld>
            <a:endParaRPr lang="ru-RU" altLang="ru-RU" sz="1400"/>
          </a:p>
        </p:txBody>
      </p:sp>
      <p:sp>
        <p:nvSpPr>
          <p:cNvPr id="23555" name="Rectangle 2">
            <a:extLst>
              <a:ext uri="{FF2B5EF4-FFF2-40B4-BE49-F238E27FC236}">
                <a16:creationId xmlns:a16="http://schemas.microsoft.com/office/drawing/2014/main" id="{A42507A2-B562-4FA8-5954-887C06EB54B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b="1" dirty="0"/>
              <a:t>Типология политических режимов Жана </a:t>
            </a:r>
            <a:r>
              <a:rPr lang="ru-RU" altLang="ru-RU" sz="4000" b="1" dirty="0" err="1"/>
              <a:t>Блонделя</a:t>
            </a:r>
            <a:r>
              <a:rPr lang="ru-RU" altLang="ru-RU" sz="4000" dirty="0"/>
              <a:t> </a:t>
            </a:r>
            <a:r>
              <a:rPr lang="ru-RU" altLang="ru-RU" sz="4000" b="1" dirty="0"/>
              <a:t>- 3</a:t>
            </a:r>
          </a:p>
        </p:txBody>
      </p:sp>
      <p:sp>
        <p:nvSpPr>
          <p:cNvPr id="23556" name="Rectangle 3">
            <a:extLst>
              <a:ext uri="{FF2B5EF4-FFF2-40B4-BE49-F238E27FC236}">
                <a16:creationId xmlns:a16="http://schemas.microsoft.com/office/drawing/2014/main" id="{A68DE2D8-B80E-4C50-8A81-D303D6524C7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altLang="ru-RU" b="0" i="0" dirty="0"/>
              <a:t>  </a:t>
            </a:r>
          </a:p>
          <a:p>
            <a:pPr eaLnBrk="1" hangingPunct="1">
              <a:buFontTx/>
              <a:buNone/>
            </a:pPr>
            <a:r>
              <a:rPr lang="ru-RU" altLang="ru-RU" b="0" i="0" dirty="0"/>
              <a:t>   Третья переменная – </a:t>
            </a:r>
            <a:r>
              <a:rPr lang="ru-RU" altLang="ru-RU" i="0" dirty="0"/>
              <a:t>политическое участие</a:t>
            </a:r>
            <a:r>
              <a:rPr lang="ru-RU" altLang="ru-RU" b="0" i="0" dirty="0"/>
              <a:t> населения  (степень включения населения в политическую жизнь).</a:t>
            </a:r>
            <a:r>
              <a:rPr lang="ru-RU" altLang="ru-RU" b="0" dirty="0"/>
              <a:t> </a:t>
            </a:r>
          </a:p>
          <a:p>
            <a:pPr eaLnBrk="1" hangingPunct="1"/>
            <a:r>
              <a:rPr lang="ru-RU" altLang="ru-RU" i="0" dirty="0"/>
              <a:t>Инклюзивная</a:t>
            </a:r>
            <a:r>
              <a:rPr lang="ru-RU" altLang="ru-RU" b="0" i="0" dirty="0"/>
              <a:t>  (включающая),</a:t>
            </a:r>
            <a:endParaRPr lang="ru-RU" altLang="ru-RU" i="0" dirty="0"/>
          </a:p>
          <a:p>
            <a:pPr eaLnBrk="1" hangingPunct="1"/>
            <a:r>
              <a:rPr lang="ru-RU" altLang="ru-RU" i="0" dirty="0"/>
              <a:t>Эксклюзивная </a:t>
            </a:r>
            <a:r>
              <a:rPr lang="ru-RU" altLang="ru-RU" b="0" i="0" dirty="0"/>
              <a:t>(исключающая).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Номер слайда 5">
            <a:extLst>
              <a:ext uri="{FF2B5EF4-FFF2-40B4-BE49-F238E27FC236}">
                <a16:creationId xmlns:a16="http://schemas.microsoft.com/office/drawing/2014/main" id="{455CA1BB-D4BD-5047-5F7E-70974D7C0E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DF937B3-FD0C-4C99-9D33-8A4088B9A347}" type="slidenum">
              <a:rPr lang="ru-RU" altLang="ru-RU" sz="1400"/>
              <a:pPr/>
              <a:t>21</a:t>
            </a:fld>
            <a:endParaRPr lang="ru-RU" altLang="ru-RU" sz="1400"/>
          </a:p>
        </p:txBody>
      </p:sp>
      <p:sp>
        <p:nvSpPr>
          <p:cNvPr id="26627" name="Rectangle 2">
            <a:extLst>
              <a:ext uri="{FF2B5EF4-FFF2-40B4-BE49-F238E27FC236}">
                <a16:creationId xmlns:a16="http://schemas.microsoft.com/office/drawing/2014/main" id="{BA66CE5D-5124-D18C-7C9A-F0B8B9CAAE9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60337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b="1" dirty="0"/>
              <a:t>Неконкурентные выборы</a:t>
            </a:r>
          </a:p>
        </p:txBody>
      </p:sp>
      <p:sp>
        <p:nvSpPr>
          <p:cNvPr id="26628" name="Rectangle 3">
            <a:extLst>
              <a:ext uri="{FF2B5EF4-FFF2-40B4-BE49-F238E27FC236}">
                <a16:creationId xmlns:a16="http://schemas.microsoft.com/office/drawing/2014/main" id="{B327E76C-2570-7DA6-1E3C-2A9C3C1A3FD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400" i="0" dirty="0"/>
              <a:t>    </a:t>
            </a:r>
            <a:r>
              <a:rPr lang="ru-RU" altLang="ru-RU" sz="2800" b="0" i="0" dirty="0"/>
              <a:t>В ситуации, когда</a:t>
            </a:r>
            <a:r>
              <a:rPr lang="ru-RU" altLang="ru-RU" sz="2800" i="0" dirty="0"/>
              <a:t> выборы не являются механизмом смены власти </a:t>
            </a:r>
            <a:r>
              <a:rPr lang="ru-RU" altLang="ru-RU" sz="2800" b="0" i="0" dirty="0"/>
              <a:t>и </a:t>
            </a:r>
            <a:r>
              <a:rPr lang="ru-RU" altLang="ru-RU" sz="2800" i="0" dirty="0"/>
              <a:t>не влияют </a:t>
            </a:r>
            <a:r>
              <a:rPr lang="ru-RU" altLang="ru-RU" sz="2800" b="0" i="0" dirty="0"/>
              <a:t>сами по себе</a:t>
            </a:r>
            <a:r>
              <a:rPr lang="ru-RU" altLang="ru-RU" sz="2800" i="0" dirty="0"/>
              <a:t> на выработку политического курса, </a:t>
            </a:r>
            <a:r>
              <a:rPr lang="ru-RU" altLang="ru-RU" sz="2800" b="0" i="0" dirty="0"/>
              <a:t>их значение имеет</a:t>
            </a:r>
            <a:r>
              <a:rPr lang="ru-RU" altLang="ru-RU" sz="2800" i="0" dirty="0"/>
              <a:t> </a:t>
            </a:r>
            <a:r>
              <a:rPr lang="ru-RU" altLang="ru-RU" sz="2800" b="0" i="0" dirty="0"/>
              <a:t>качественно иной характер, нежели в рамках модели Шумпетера.</a:t>
            </a:r>
            <a:r>
              <a:rPr lang="ru-RU" altLang="ru-RU" sz="2800" b="0" dirty="0"/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800" b="0" i="0" dirty="0"/>
              <a:t>    Согласно существующей либеральной критике «электорализма»</a:t>
            </a:r>
            <a:r>
              <a:rPr lang="ru-RU" altLang="ru-RU" sz="2800" i="0" dirty="0"/>
              <a:t> выборы признаются хотя и необходимым, но явно недостаточным условием демократизации.</a:t>
            </a:r>
            <a:r>
              <a:rPr lang="ru-RU" altLang="ru-RU" sz="2800" b="0" i="0" dirty="0"/>
              <a:t> </a:t>
            </a:r>
            <a:endParaRPr lang="ru-RU" altLang="ru-RU" sz="28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5E1EC2-73A7-E294-A45C-7BA49F36EB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/>
              <a:t>Неконкурентные выборы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064443C-266A-A9CD-B715-4A46C41654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altLang="ru-RU" i="0" dirty="0"/>
          </a:p>
          <a:p>
            <a:pPr marL="0" indent="0" algn="ctr">
              <a:buNone/>
            </a:pPr>
            <a:r>
              <a:rPr lang="ru-RU" altLang="ru-RU" sz="2800" b="0" i="0" dirty="0"/>
              <a:t>Кроме того, выборы вообще </a:t>
            </a:r>
            <a:r>
              <a:rPr lang="ru-RU" altLang="ru-RU" sz="2800" i="0" dirty="0"/>
              <a:t>могут не иметь отношения к демократии,</a:t>
            </a:r>
            <a:r>
              <a:rPr lang="ru-RU" altLang="ru-RU" sz="2800" b="0" i="0" dirty="0"/>
              <a:t>  электоральной состязательности, </a:t>
            </a:r>
            <a:r>
              <a:rPr lang="ru-RU" altLang="ru-RU" sz="2800" i="0" dirty="0"/>
              <a:t>если их результат предопределен. </a:t>
            </a:r>
          </a:p>
          <a:p>
            <a:pPr marL="0" indent="0" algn="ctr">
              <a:buNone/>
            </a:pPr>
            <a:r>
              <a:rPr lang="ru-RU" altLang="ru-RU" i="0" dirty="0"/>
              <a:t>Свобода голосования не обеспечивает свободы выбора.</a:t>
            </a:r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30C5558-A591-CB68-015C-EBA464AFB0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2AA6B1-BA69-4EA5-B217-28DBBA364DB2}" type="slidenum">
              <a:rPr lang="ru-RU" altLang="ru-RU" smtClean="0"/>
              <a:pPr>
                <a:defRPr/>
              </a:pPr>
              <a:t>22</a:t>
            </a:fld>
            <a:endParaRPr lang="ru-RU" alt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54F0000-290C-CAC1-2D78-BBE6D6944435}"/>
              </a:ext>
            </a:extLst>
          </p:cNvPr>
          <p:cNvSpPr txBox="1"/>
          <p:nvPr/>
        </p:nvSpPr>
        <p:spPr>
          <a:xfrm>
            <a:off x="2286000" y="3075057"/>
            <a:ext cx="4572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buFontTx/>
              <a:buNone/>
            </a:pPr>
            <a:r>
              <a:rPr lang="ru-RU" altLang="ru-RU" sz="2000" i="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9294574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Номер слайда 5">
            <a:extLst>
              <a:ext uri="{FF2B5EF4-FFF2-40B4-BE49-F238E27FC236}">
                <a16:creationId xmlns:a16="http://schemas.microsoft.com/office/drawing/2014/main" id="{D1B222C2-76B6-9C00-0A9B-EA9220E05C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906D5B4-12BC-4B7E-AB72-154BC0A8E943}" type="slidenum">
              <a:rPr lang="ru-RU" altLang="ru-RU" sz="1400"/>
              <a:pPr/>
              <a:t>23</a:t>
            </a:fld>
            <a:endParaRPr lang="ru-RU" altLang="ru-RU" sz="1400"/>
          </a:p>
        </p:txBody>
      </p:sp>
      <p:sp>
        <p:nvSpPr>
          <p:cNvPr id="27651" name="Rectangle 2">
            <a:extLst>
              <a:ext uri="{FF2B5EF4-FFF2-40B4-BE49-F238E27FC236}">
                <a16:creationId xmlns:a16="http://schemas.microsoft.com/office/drawing/2014/main" id="{57775818-390A-3A96-C29C-CDBB6478EA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b="1" dirty="0">
                <a:solidFill>
                  <a:schemeClr val="tx1"/>
                </a:solidFill>
              </a:rPr>
              <a:t>Слабость </a:t>
            </a:r>
            <a:br>
              <a:rPr lang="ru-RU" altLang="ru-RU" sz="4000" b="1" dirty="0">
                <a:solidFill>
                  <a:schemeClr val="tx1"/>
                </a:solidFill>
              </a:rPr>
            </a:br>
            <a:r>
              <a:rPr lang="ru-RU" altLang="ru-RU" sz="4000" b="1" dirty="0">
                <a:solidFill>
                  <a:schemeClr val="tx1"/>
                </a:solidFill>
              </a:rPr>
              <a:t>политической конкуренции</a:t>
            </a:r>
          </a:p>
        </p:txBody>
      </p:sp>
      <p:sp>
        <p:nvSpPr>
          <p:cNvPr id="27652" name="Rectangle 3">
            <a:extLst>
              <a:ext uri="{FF2B5EF4-FFF2-40B4-BE49-F238E27FC236}">
                <a16:creationId xmlns:a16="http://schemas.microsoft.com/office/drawing/2014/main" id="{8B20BCA0-F2B4-1DD5-C03D-8683E16B7E4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altLang="ru-RU" i="0" dirty="0"/>
              <a:t>   </a:t>
            </a:r>
          </a:p>
          <a:p>
            <a:pPr eaLnBrk="1" hangingPunct="1">
              <a:buFontTx/>
              <a:buNone/>
            </a:pPr>
            <a:r>
              <a:rPr lang="ru-RU" altLang="ru-RU" b="0" i="0" dirty="0"/>
              <a:t>   Сложность конкуренции</a:t>
            </a:r>
            <a:r>
              <a:rPr lang="ru-RU" altLang="ru-RU" i="0" dirty="0"/>
              <a:t> </a:t>
            </a:r>
            <a:r>
              <a:rPr lang="ru-RU" altLang="ru-RU" b="0" i="0" dirty="0"/>
              <a:t>заключается не только в</a:t>
            </a:r>
            <a:r>
              <a:rPr lang="ru-RU" altLang="ru-RU" i="0" dirty="0"/>
              <a:t> трудности ее возникновения, </a:t>
            </a:r>
            <a:r>
              <a:rPr lang="ru-RU" altLang="ru-RU" b="0" i="0" dirty="0"/>
              <a:t>но также и в том, что</a:t>
            </a:r>
            <a:r>
              <a:rPr lang="ru-RU" altLang="ru-RU" i="0" dirty="0"/>
              <a:t>  не из всякой конкуренции вырастают конкурентные режимы</a:t>
            </a:r>
            <a:r>
              <a:rPr lang="ru-RU" altLang="ru-RU" b="0" i="0" dirty="0"/>
              <a:t>. </a:t>
            </a:r>
            <a:endParaRPr lang="ru-RU" alt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Номер слайда 5">
            <a:extLst>
              <a:ext uri="{FF2B5EF4-FFF2-40B4-BE49-F238E27FC236}">
                <a16:creationId xmlns:a16="http://schemas.microsoft.com/office/drawing/2014/main" id="{8F394075-ED55-8F24-2149-E7530C2DA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5205BE1-98A9-4ED0-8608-61F7A36C98CF}" type="slidenum">
              <a:rPr lang="ru-RU" altLang="ru-RU" sz="1400"/>
              <a:pPr/>
              <a:t>24</a:t>
            </a:fld>
            <a:endParaRPr lang="ru-RU" altLang="ru-RU" sz="1400"/>
          </a:p>
        </p:txBody>
      </p:sp>
      <p:sp>
        <p:nvSpPr>
          <p:cNvPr id="28675" name="Rectangle 2">
            <a:extLst>
              <a:ext uri="{FF2B5EF4-FFF2-40B4-BE49-F238E27FC236}">
                <a16:creationId xmlns:a16="http://schemas.microsoft.com/office/drawing/2014/main" id="{326BA198-AA38-1F7D-2966-BC60351339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600" b="1" dirty="0">
                <a:solidFill>
                  <a:schemeClr val="tx1"/>
                </a:solidFill>
              </a:rPr>
              <a:t>Слабость политической конкуренции в России (причины)</a:t>
            </a:r>
          </a:p>
        </p:txBody>
      </p:sp>
      <p:sp>
        <p:nvSpPr>
          <p:cNvPr id="28676" name="Rectangle 3">
            <a:extLst>
              <a:ext uri="{FF2B5EF4-FFF2-40B4-BE49-F238E27FC236}">
                <a16:creationId xmlns:a16="http://schemas.microsoft.com/office/drawing/2014/main" id="{53B1E917-3B13-4D90-7E3E-614ACDF9795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lnSpc>
                <a:spcPct val="90000"/>
              </a:lnSpc>
              <a:buNone/>
            </a:pPr>
            <a:r>
              <a:rPr lang="ru-RU" altLang="ru-RU" sz="2400" b="0" i="0" dirty="0"/>
              <a:t>В обществе, переживающем социально-экономические катаклизмы, страдает принцип созидательности, эти условия </a:t>
            </a:r>
            <a:r>
              <a:rPr lang="ru-RU" altLang="ru-RU" sz="2400" i="0" dirty="0"/>
              <a:t>неблагоприятны для становления и поддержания конкуренции. </a:t>
            </a:r>
            <a:r>
              <a:rPr lang="ru-RU" altLang="ru-RU" sz="2400" b="0" i="0" dirty="0"/>
              <a:t>Экономические причины</a:t>
            </a:r>
            <a:r>
              <a:rPr lang="ru-RU" altLang="ru-RU" sz="2400" i="0" dirty="0"/>
              <a:t> (масштабное перераспределение собственности).</a:t>
            </a:r>
          </a:p>
          <a:p>
            <a:pPr marL="0" indent="0" eaLnBrk="1" hangingPunct="1">
              <a:lnSpc>
                <a:spcPct val="90000"/>
              </a:lnSpc>
              <a:buNone/>
            </a:pPr>
            <a:endParaRPr lang="ru-RU" altLang="ru-RU" sz="2400" b="0" i="0" dirty="0"/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ru-RU" altLang="ru-RU" sz="2400" b="0" i="0" dirty="0"/>
              <a:t>В этот период </a:t>
            </a:r>
            <a:r>
              <a:rPr lang="ru-RU" altLang="ru-RU" sz="2400" i="0" dirty="0"/>
              <a:t>процесс усиления авторитаризма неизбежен</a:t>
            </a:r>
            <a:r>
              <a:rPr lang="ru-RU" altLang="ru-RU" sz="2400" b="0" i="0" dirty="0"/>
              <a:t>, как по объективным, так и по субъективным причинам (авторитарные традиции, общественный консенсус поддержки власти, усталость и страхи населения).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altLang="ru-RU" sz="2400" b="0" i="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Номер слайда 5">
            <a:extLst>
              <a:ext uri="{FF2B5EF4-FFF2-40B4-BE49-F238E27FC236}">
                <a16:creationId xmlns:a16="http://schemas.microsoft.com/office/drawing/2014/main" id="{8F1B071C-4FCB-81C1-08C3-7652649751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FF5A974-C841-40C2-8CEE-60CCD580D214}" type="slidenum">
              <a:rPr lang="ru-RU" altLang="ru-RU" sz="1400"/>
              <a:pPr/>
              <a:t>25</a:t>
            </a:fld>
            <a:endParaRPr lang="ru-RU" altLang="ru-RU" sz="1400"/>
          </a:p>
        </p:txBody>
      </p:sp>
      <p:sp>
        <p:nvSpPr>
          <p:cNvPr id="30723" name="Rectangle 2">
            <a:extLst>
              <a:ext uri="{FF2B5EF4-FFF2-40B4-BE49-F238E27FC236}">
                <a16:creationId xmlns:a16="http://schemas.microsoft.com/office/drawing/2014/main" id="{BF3049A1-99BA-2E8B-5EA9-EB0799621D4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dirty="0"/>
              <a:t>Федерализм</a:t>
            </a:r>
          </a:p>
        </p:txBody>
      </p:sp>
      <p:sp>
        <p:nvSpPr>
          <p:cNvPr id="30724" name="Rectangle 3">
            <a:extLst>
              <a:ext uri="{FF2B5EF4-FFF2-40B4-BE49-F238E27FC236}">
                <a16:creationId xmlns:a16="http://schemas.microsoft.com/office/drawing/2014/main" id="{8B5999FE-06E1-C656-5D13-0957E62159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altLang="ru-RU" i="0" dirty="0"/>
              <a:t>   </a:t>
            </a:r>
          </a:p>
          <a:p>
            <a:pPr eaLnBrk="1" hangingPunct="1">
              <a:buFontTx/>
              <a:buNone/>
            </a:pPr>
            <a:r>
              <a:rPr lang="ru-RU" altLang="ru-RU" i="0" dirty="0"/>
              <a:t>   Федерализм</a:t>
            </a:r>
            <a:r>
              <a:rPr lang="ru-RU" altLang="ru-RU" b="0" i="0" dirty="0"/>
              <a:t> должен сам давать импульсы для конкуренции, потому что – это рынок новых политических практик, новаций, которые должны мигрировать по регионам.</a:t>
            </a:r>
            <a:r>
              <a:rPr lang="ru-RU" altLang="ru-RU" dirty="0"/>
              <a:t> 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Номер слайда 5">
            <a:extLst>
              <a:ext uri="{FF2B5EF4-FFF2-40B4-BE49-F238E27FC236}">
                <a16:creationId xmlns:a16="http://schemas.microsoft.com/office/drawing/2014/main" id="{1D6A08C0-EECB-E44F-69D8-4C861B584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47B50DE-60FB-4E62-8980-C40A810D6BA1}" type="slidenum">
              <a:rPr lang="ru-RU" altLang="ru-RU" sz="1400"/>
              <a:pPr/>
              <a:t>26</a:t>
            </a:fld>
            <a:endParaRPr lang="ru-RU" altLang="ru-RU" sz="1400"/>
          </a:p>
        </p:txBody>
      </p:sp>
      <p:sp>
        <p:nvSpPr>
          <p:cNvPr id="31747" name="Rectangle 2">
            <a:extLst>
              <a:ext uri="{FF2B5EF4-FFF2-40B4-BE49-F238E27FC236}">
                <a16:creationId xmlns:a16="http://schemas.microsoft.com/office/drawing/2014/main" id="{1C5F2EC2-076A-5929-7578-7A1ECFDDA6E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600" b="1" dirty="0">
                <a:solidFill>
                  <a:schemeClr val="tx1"/>
                </a:solidFill>
              </a:rPr>
              <a:t>Анализ российских </a:t>
            </a:r>
            <a:br>
              <a:rPr lang="ru-RU" altLang="ru-RU" sz="3600" b="1" dirty="0">
                <a:solidFill>
                  <a:schemeClr val="tx1"/>
                </a:solidFill>
              </a:rPr>
            </a:br>
            <a:r>
              <a:rPr lang="ru-RU" altLang="ru-RU" sz="3600" b="1" dirty="0">
                <a:solidFill>
                  <a:schemeClr val="tx1"/>
                </a:solidFill>
              </a:rPr>
              <a:t>региональных режимов РФ</a:t>
            </a:r>
          </a:p>
        </p:txBody>
      </p:sp>
      <p:sp>
        <p:nvSpPr>
          <p:cNvPr id="31748" name="Rectangle 3">
            <a:extLst>
              <a:ext uri="{FF2B5EF4-FFF2-40B4-BE49-F238E27FC236}">
                <a16:creationId xmlns:a16="http://schemas.microsoft.com/office/drawing/2014/main" id="{E67B3867-8084-3BEF-5025-F98E77A1330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altLang="ru-RU" sz="2400" i="0" dirty="0"/>
              <a:t>Демократические регионы</a:t>
            </a:r>
            <a:r>
              <a:rPr lang="ru-RU" altLang="ru-RU" sz="2400" b="0" i="0" dirty="0"/>
              <a:t> (Пермский  и Забайкальский край, Новосибирская, Смоленская, Иркутская область, Еврейская АО, Республика Бурятия), где есть реальная борьба, и исход выборов не предрешен;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altLang="ru-RU" sz="2400" i="0" dirty="0"/>
              <a:t>Авторитарные режимы</a:t>
            </a:r>
            <a:r>
              <a:rPr lang="ru-RU" altLang="ru-RU" sz="2400" b="0" i="0" dirty="0"/>
              <a:t> (большинство регионов Поволжья, Краснодарский край, Ростовская область, республики Северного-Кавказа, Кемеровская область), где все заранее ясно;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altLang="ru-RU" sz="2400" i="0" dirty="0"/>
              <a:t>Бывшие конкурентные режимы</a:t>
            </a:r>
            <a:r>
              <a:rPr lang="ru-RU" altLang="ru-RU" sz="2400" b="0" i="0" dirty="0"/>
              <a:t>, где вырастает авторитарный режим (Москва, Санкт-Петербург).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Номер слайда 5">
            <a:extLst>
              <a:ext uri="{FF2B5EF4-FFF2-40B4-BE49-F238E27FC236}">
                <a16:creationId xmlns:a16="http://schemas.microsoft.com/office/drawing/2014/main" id="{13CDAC93-D1B1-8B02-3076-A0DC7107C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481D12C-E998-4DAE-A57D-C66792376605}" type="slidenum">
              <a:rPr lang="ru-RU" altLang="ru-RU" sz="1400"/>
              <a:pPr/>
              <a:t>27</a:t>
            </a:fld>
            <a:endParaRPr lang="ru-RU" altLang="ru-RU" sz="1400"/>
          </a:p>
        </p:txBody>
      </p:sp>
      <p:sp>
        <p:nvSpPr>
          <p:cNvPr id="32771" name="Rectangle 2">
            <a:extLst>
              <a:ext uri="{FF2B5EF4-FFF2-40B4-BE49-F238E27FC236}">
                <a16:creationId xmlns:a16="http://schemas.microsoft.com/office/drawing/2014/main" id="{87E9681E-D208-BD92-F0DA-A223F107247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pPr eaLnBrk="1" hangingPunct="1"/>
            <a:r>
              <a:rPr lang="ru-RU" altLang="ru-RU" sz="2400" b="1" dirty="0">
                <a:solidFill>
                  <a:schemeClr val="tx1"/>
                </a:solidFill>
              </a:rPr>
              <a:t>Анализ российских региональных режимов (географический принцип)</a:t>
            </a:r>
          </a:p>
        </p:txBody>
      </p:sp>
      <p:sp>
        <p:nvSpPr>
          <p:cNvPr id="32772" name="Rectangle 3">
            <a:extLst>
              <a:ext uri="{FF2B5EF4-FFF2-40B4-BE49-F238E27FC236}">
                <a16:creationId xmlns:a16="http://schemas.microsoft.com/office/drawing/2014/main" id="{F194EBBD-C447-176A-7BC7-1D2F0B02A11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1520" y="1600200"/>
            <a:ext cx="8784976" cy="4525963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altLang="ru-RU" sz="1400" i="0" dirty="0"/>
              <a:t>Москва, Санкт-Петербург</a:t>
            </a:r>
            <a:r>
              <a:rPr lang="ru-RU" altLang="ru-RU" sz="1400" b="0" i="0" dirty="0"/>
              <a:t> – цивилизованно-авторитарные, бывшие конкурентные режимы, в которых сильна экономическая конкуренция, с сильными харизматическими лидерами;</a:t>
            </a:r>
            <a:endParaRPr lang="ru-RU" altLang="ru-RU" sz="1400" i="0" dirty="0"/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altLang="ru-RU" sz="1400" i="0" dirty="0"/>
              <a:t>Юг, Северный Кавказ</a:t>
            </a:r>
            <a:r>
              <a:rPr lang="ru-RU" altLang="ru-RU" sz="1400" b="0" i="0" dirty="0"/>
              <a:t> – авторитарные режимы с элементами анархии. Инвестиционно непривлекательные (исключение –Краснодарский край), несмотря на наличие сырьевых ресурсов и курортных мест.  Экономическая конкуренция слабая, роль региональных экономических элит снижена, наблюдается повышенная криминализация властных структур, сращивание криминала с властью. В регионах происходит подавление любых форм конкуренции силовыми методами. </a:t>
            </a:r>
            <a:endParaRPr lang="ru-RU" altLang="ru-RU" sz="1400" i="0" dirty="0"/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altLang="ru-RU" sz="1400" i="0" dirty="0"/>
              <a:t>Центральный и Северо-Западный (Карелия) </a:t>
            </a:r>
            <a:r>
              <a:rPr lang="ru-RU" altLang="ru-RU" sz="1400" b="0" i="0" dirty="0"/>
              <a:t>регионы  с авторитарными режимами, экономически депрессивные, экономическая конкуренция снижена. Очень важна личность главы региона и его отношения с президентом. Высокая роль региональных экономических элит. </a:t>
            </a:r>
            <a:endParaRPr lang="ru-RU" altLang="ru-RU" sz="1400" i="0" dirty="0"/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altLang="ru-RU" sz="1400" i="0" dirty="0"/>
              <a:t>Сибирь </a:t>
            </a:r>
            <a:r>
              <a:rPr lang="ru-RU" altLang="ru-RU" sz="1400" b="0" i="0" dirty="0"/>
              <a:t>– авторитарные режимы с ростками политической конкуренции (Новосибирск, Иркутск). Сильное влияние федеральных ФПГ, крайняя экономическая привлекательность, наличие ярких региональных лидеров, дух предпринимательства, высокий интеллектуальный и образовательный уровень населения дают основание для оптимистического прогноза в свете перспектив формирования конкурентных режимов.</a:t>
            </a:r>
            <a:endParaRPr lang="ru-RU" altLang="ru-RU" sz="1400" i="0" dirty="0"/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altLang="ru-RU" sz="1400" i="0" dirty="0"/>
              <a:t>Дальний Восток</a:t>
            </a:r>
            <a:r>
              <a:rPr lang="ru-RU" altLang="ru-RU" sz="1400" b="0" i="0" dirty="0"/>
              <a:t> – авторитарно-криминальные режимы с анархическими элементами, экономически нестабильные при крайней инвестиционной привлекательности. Наличие серьезных финансово-промышленных групп и ярких харизматических политических лидеров приводит к периодическому появлению и жесткому обострению политической конкуренции (С. </a:t>
            </a:r>
            <a:r>
              <a:rPr lang="ru-RU" altLang="ru-RU" sz="1400" b="0" i="0" dirty="0" err="1"/>
              <a:t>Фургал</a:t>
            </a:r>
            <a:r>
              <a:rPr lang="ru-RU" altLang="ru-RU" sz="1400" b="0" i="0" dirty="0"/>
              <a:t>), которая является неустойчивой вследствие высокой степени криминализации.</a:t>
            </a:r>
            <a:r>
              <a:rPr lang="ru-RU" altLang="ru-RU" sz="1400" dirty="0"/>
              <a:t> 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Номер слайда 5">
            <a:extLst>
              <a:ext uri="{FF2B5EF4-FFF2-40B4-BE49-F238E27FC236}">
                <a16:creationId xmlns:a16="http://schemas.microsoft.com/office/drawing/2014/main" id="{6B1E19BC-E613-4BC3-4D38-37EE7124EF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01F14EF-E5BE-4F75-AB66-DA1C48233543}" type="slidenum">
              <a:rPr lang="ru-RU" altLang="ru-RU" sz="1400"/>
              <a:pPr/>
              <a:t>28</a:t>
            </a:fld>
            <a:endParaRPr lang="ru-RU" altLang="ru-RU" sz="1400"/>
          </a:p>
        </p:txBody>
      </p:sp>
      <p:sp>
        <p:nvSpPr>
          <p:cNvPr id="33795" name="Rectangle 2">
            <a:extLst>
              <a:ext uri="{FF2B5EF4-FFF2-40B4-BE49-F238E27FC236}">
                <a16:creationId xmlns:a16="http://schemas.microsoft.com/office/drawing/2014/main" id="{D5591A65-FCA2-2EA2-8C65-9686738A9E4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/>
              <a:t>Конкурентные режимы в России</a:t>
            </a:r>
          </a:p>
        </p:txBody>
      </p:sp>
      <p:sp>
        <p:nvSpPr>
          <p:cNvPr id="33796" name="Rectangle 3">
            <a:extLst>
              <a:ext uri="{FF2B5EF4-FFF2-40B4-BE49-F238E27FC236}">
                <a16:creationId xmlns:a16="http://schemas.microsoft.com/office/drawing/2014/main" id="{154572A9-FCBE-BA42-46A9-9310E6D46C0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altLang="ru-RU" sz="2400" i="0"/>
              <a:t>       В чистом виде в России нет политической конкуренции. </a:t>
            </a:r>
            <a:endParaRPr lang="ru-RU" altLang="ru-RU" sz="2400" b="0" i="0"/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altLang="ru-RU" sz="2400" b="0" i="0"/>
              <a:t>       За время проведения реформ в России было всего </a:t>
            </a:r>
            <a:r>
              <a:rPr lang="ru-RU" altLang="ru-RU" sz="2400" i="0"/>
              <a:t>три режима</a:t>
            </a:r>
            <a:r>
              <a:rPr lang="ru-RU" altLang="ru-RU" sz="2400" b="0" i="0"/>
              <a:t>, которые можно было бы назвать </a:t>
            </a:r>
            <a:r>
              <a:rPr lang="ru-RU" altLang="ru-RU" sz="2400" i="0"/>
              <a:t>конкурентными</a:t>
            </a:r>
            <a:r>
              <a:rPr lang="ru-RU" altLang="ru-RU" sz="2400" b="0" i="0"/>
              <a:t>: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altLang="ru-RU" sz="2400" b="0" i="0"/>
              <a:t>Москва начала 90-х гг.;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altLang="ru-RU" sz="2400" b="0" i="0"/>
              <a:t>Санкт-Петербург, политическая конкуренция в котором закончилась с приходом Яковлева;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altLang="ru-RU" sz="2400" b="0" i="0"/>
              <a:t>Сама Российская Федерация как политический режим, в котором конкурировали президент и Верховный Совет, демократы и коммунисты, олигархические группы.</a:t>
            </a:r>
            <a:r>
              <a:rPr lang="ru-RU" altLang="ru-RU" sz="2400"/>
              <a:t> 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Номер слайда 5">
            <a:extLst>
              <a:ext uri="{FF2B5EF4-FFF2-40B4-BE49-F238E27FC236}">
                <a16:creationId xmlns:a16="http://schemas.microsoft.com/office/drawing/2014/main" id="{77179781-DBD2-E1E9-7CD5-94C36CF97A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6387D86-BB6C-47B4-8B50-E957416BD95E}" type="slidenum">
              <a:rPr lang="ru-RU" altLang="ru-RU" sz="1400"/>
              <a:pPr/>
              <a:t>29</a:t>
            </a:fld>
            <a:endParaRPr lang="ru-RU" altLang="ru-RU" sz="1400"/>
          </a:p>
        </p:txBody>
      </p:sp>
      <p:sp>
        <p:nvSpPr>
          <p:cNvPr id="34819" name="Rectangle 2">
            <a:extLst>
              <a:ext uri="{FF2B5EF4-FFF2-40B4-BE49-F238E27FC236}">
                <a16:creationId xmlns:a16="http://schemas.microsoft.com/office/drawing/2014/main" id="{FE07BFA1-EEBD-9A6D-632F-0161688481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Неконкурентный регион</a:t>
            </a:r>
          </a:p>
        </p:txBody>
      </p:sp>
      <p:pic>
        <p:nvPicPr>
          <p:cNvPr id="34820" name="Picture 12">
            <a:extLst>
              <a:ext uri="{FF2B5EF4-FFF2-40B4-BE49-F238E27FC236}">
                <a16:creationId xmlns:a16="http://schemas.microsoft.com/office/drawing/2014/main" id="{8402F64E-44F6-A0B2-A3B8-3FBDB551F8F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54163" y="1600200"/>
            <a:ext cx="6034087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1948F00-9C3A-E71B-E1D8-FEBB60DA7D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2AA6B1-BA69-4EA5-B217-28DBBA364DB2}" type="slidenum">
              <a:rPr lang="ru-RU" altLang="ru-RU" smtClean="0"/>
              <a:pPr>
                <a:defRPr/>
              </a:pPr>
              <a:t>3</a:t>
            </a:fld>
            <a:endParaRPr lang="ru-RU" altLang="ru-RU"/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9CE0F986-1594-0B8C-A04F-69CE86FC2C45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847220298"/>
              </p:ext>
            </p:extLst>
          </p:nvPr>
        </p:nvGraphicFramePr>
        <p:xfrm>
          <a:off x="354012" y="404664"/>
          <a:ext cx="8435975" cy="57213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2231325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Номер слайда 5">
            <a:extLst>
              <a:ext uri="{FF2B5EF4-FFF2-40B4-BE49-F238E27FC236}">
                <a16:creationId xmlns:a16="http://schemas.microsoft.com/office/drawing/2014/main" id="{1106A347-D392-8108-DD5D-E3D9BB231C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1A20EB6-B9EE-41E1-B950-365D63D4FF74}" type="slidenum">
              <a:rPr lang="ru-RU" altLang="ru-RU" sz="1400"/>
              <a:pPr/>
              <a:t>30</a:t>
            </a:fld>
            <a:endParaRPr lang="ru-RU" altLang="ru-RU" sz="1400"/>
          </a:p>
        </p:txBody>
      </p:sp>
      <p:sp>
        <p:nvSpPr>
          <p:cNvPr id="35843" name="Rectangle 8">
            <a:extLst>
              <a:ext uri="{FF2B5EF4-FFF2-40B4-BE49-F238E27FC236}">
                <a16:creationId xmlns:a16="http://schemas.microsoft.com/office/drawing/2014/main" id="{83A5FBCC-7488-9970-0FA0-AADE8FAAB7E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Неконкурентный регион</a:t>
            </a:r>
          </a:p>
        </p:txBody>
      </p:sp>
      <p:pic>
        <p:nvPicPr>
          <p:cNvPr id="35844" name="Picture 7">
            <a:extLst>
              <a:ext uri="{FF2B5EF4-FFF2-40B4-BE49-F238E27FC236}">
                <a16:creationId xmlns:a16="http://schemas.microsoft.com/office/drawing/2014/main" id="{61FF0175-B8F9-D0BB-33CA-6B24E500540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76375" y="1541463"/>
            <a:ext cx="6111875" cy="45847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Номер слайда 5">
            <a:extLst>
              <a:ext uri="{FF2B5EF4-FFF2-40B4-BE49-F238E27FC236}">
                <a16:creationId xmlns:a16="http://schemas.microsoft.com/office/drawing/2014/main" id="{5AA2DB4A-7CE5-BF22-45EE-A9C4B1F603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CC328FB-BD60-4874-91BE-1C0F288E4815}" type="slidenum">
              <a:rPr lang="ru-RU" altLang="ru-RU" sz="1400"/>
              <a:pPr/>
              <a:t>31</a:t>
            </a:fld>
            <a:endParaRPr lang="ru-RU" altLang="ru-RU" sz="1400"/>
          </a:p>
        </p:txBody>
      </p:sp>
      <p:sp>
        <p:nvSpPr>
          <p:cNvPr id="36867" name="Rectangle 5">
            <a:extLst>
              <a:ext uri="{FF2B5EF4-FFF2-40B4-BE49-F238E27FC236}">
                <a16:creationId xmlns:a16="http://schemas.microsoft.com/office/drawing/2014/main" id="{3CAB1CFA-0757-0E94-5AA3-A70A3E6D899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Неконкурентный регион</a:t>
            </a:r>
          </a:p>
        </p:txBody>
      </p:sp>
      <p:pic>
        <p:nvPicPr>
          <p:cNvPr id="36868" name="Picture 8">
            <a:extLst>
              <a:ext uri="{FF2B5EF4-FFF2-40B4-BE49-F238E27FC236}">
                <a16:creationId xmlns:a16="http://schemas.microsoft.com/office/drawing/2014/main" id="{5CF327D2-E2B2-B19C-C466-9AF4A33E705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54163" y="1600200"/>
            <a:ext cx="6034087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Номер слайда 5">
            <a:extLst>
              <a:ext uri="{FF2B5EF4-FFF2-40B4-BE49-F238E27FC236}">
                <a16:creationId xmlns:a16="http://schemas.microsoft.com/office/drawing/2014/main" id="{64620654-E946-E046-2473-3C28F4E822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974986B-0B0E-49CE-BECB-58CCED61E3EB}" type="slidenum">
              <a:rPr lang="ru-RU" altLang="ru-RU" sz="1400"/>
              <a:pPr/>
              <a:t>32</a:t>
            </a:fld>
            <a:endParaRPr lang="ru-RU" altLang="ru-RU" sz="1400"/>
          </a:p>
        </p:txBody>
      </p:sp>
      <p:sp>
        <p:nvSpPr>
          <p:cNvPr id="37891" name="Rectangle 5">
            <a:extLst>
              <a:ext uri="{FF2B5EF4-FFF2-40B4-BE49-F238E27FC236}">
                <a16:creationId xmlns:a16="http://schemas.microsoft.com/office/drawing/2014/main" id="{ED653354-659F-A667-EEC3-A95FB70AA3A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Неконкурентный регион</a:t>
            </a:r>
          </a:p>
        </p:txBody>
      </p:sp>
      <p:pic>
        <p:nvPicPr>
          <p:cNvPr id="37892" name="Picture 4">
            <a:extLst>
              <a:ext uri="{FF2B5EF4-FFF2-40B4-BE49-F238E27FC236}">
                <a16:creationId xmlns:a16="http://schemas.microsoft.com/office/drawing/2014/main" id="{E01F78DA-3F12-F13D-DFD1-CB195A98F63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54163" y="1600200"/>
            <a:ext cx="6034087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Номер слайда 5">
            <a:extLst>
              <a:ext uri="{FF2B5EF4-FFF2-40B4-BE49-F238E27FC236}">
                <a16:creationId xmlns:a16="http://schemas.microsoft.com/office/drawing/2014/main" id="{5225BC76-796F-1B4A-9B72-49BE59B0BF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7F6B55A-6B9D-49DF-85E4-BAE177098698}" type="slidenum">
              <a:rPr lang="ru-RU" altLang="ru-RU" sz="1400"/>
              <a:pPr/>
              <a:t>33</a:t>
            </a:fld>
            <a:endParaRPr lang="ru-RU" altLang="ru-RU" sz="1400"/>
          </a:p>
        </p:txBody>
      </p:sp>
      <p:sp>
        <p:nvSpPr>
          <p:cNvPr id="38915" name="Rectangle 5">
            <a:extLst>
              <a:ext uri="{FF2B5EF4-FFF2-40B4-BE49-F238E27FC236}">
                <a16:creationId xmlns:a16="http://schemas.microsoft.com/office/drawing/2014/main" id="{E7E26142-C25F-D0D4-E3D2-93DB6F44837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Неконкурентный регион</a:t>
            </a:r>
          </a:p>
        </p:txBody>
      </p:sp>
      <p:pic>
        <p:nvPicPr>
          <p:cNvPr id="38916" name="Picture 4">
            <a:extLst>
              <a:ext uri="{FF2B5EF4-FFF2-40B4-BE49-F238E27FC236}">
                <a16:creationId xmlns:a16="http://schemas.microsoft.com/office/drawing/2014/main" id="{EFCE9DF4-4FFE-8C03-9C7A-8BD853535A9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54163" y="1600200"/>
            <a:ext cx="6034087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Номер слайда 5">
            <a:extLst>
              <a:ext uri="{FF2B5EF4-FFF2-40B4-BE49-F238E27FC236}">
                <a16:creationId xmlns:a16="http://schemas.microsoft.com/office/drawing/2014/main" id="{974731B6-0EB9-3FE2-92AD-5C3805F7E1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E361AEF-1E5F-4672-B64B-B9A829E6CA77}" type="slidenum">
              <a:rPr lang="ru-RU" altLang="ru-RU" sz="1400"/>
              <a:pPr/>
              <a:t>34</a:t>
            </a:fld>
            <a:endParaRPr lang="ru-RU" altLang="ru-RU" sz="1400"/>
          </a:p>
        </p:txBody>
      </p:sp>
      <p:sp>
        <p:nvSpPr>
          <p:cNvPr id="39939" name="Rectangle 5">
            <a:extLst>
              <a:ext uri="{FF2B5EF4-FFF2-40B4-BE49-F238E27FC236}">
                <a16:creationId xmlns:a16="http://schemas.microsoft.com/office/drawing/2014/main" id="{878A77DB-1165-AA75-0A4B-0956C7B880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Неконкурентный регион</a:t>
            </a:r>
          </a:p>
        </p:txBody>
      </p:sp>
      <p:pic>
        <p:nvPicPr>
          <p:cNvPr id="39940" name="Picture 4">
            <a:extLst>
              <a:ext uri="{FF2B5EF4-FFF2-40B4-BE49-F238E27FC236}">
                <a16:creationId xmlns:a16="http://schemas.microsoft.com/office/drawing/2014/main" id="{AB094CCE-44AA-536F-19F3-F5DB7C325E7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54163" y="1600200"/>
            <a:ext cx="6034087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Номер слайда 5">
            <a:extLst>
              <a:ext uri="{FF2B5EF4-FFF2-40B4-BE49-F238E27FC236}">
                <a16:creationId xmlns:a16="http://schemas.microsoft.com/office/drawing/2014/main" id="{F739F745-A505-4092-29E2-BF44518B7C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7F24B8D-0185-4C0C-B986-412DDE6AEA25}" type="slidenum">
              <a:rPr lang="ru-RU" altLang="ru-RU" sz="1400"/>
              <a:pPr/>
              <a:t>35</a:t>
            </a:fld>
            <a:endParaRPr lang="ru-RU" altLang="ru-RU" sz="1400"/>
          </a:p>
        </p:txBody>
      </p:sp>
      <p:sp>
        <p:nvSpPr>
          <p:cNvPr id="40963" name="Rectangle 5">
            <a:extLst>
              <a:ext uri="{FF2B5EF4-FFF2-40B4-BE49-F238E27FC236}">
                <a16:creationId xmlns:a16="http://schemas.microsoft.com/office/drawing/2014/main" id="{87D24035-4393-106B-53C3-9C3AA42EA04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Неконкурентный регион</a:t>
            </a:r>
          </a:p>
        </p:txBody>
      </p:sp>
      <p:pic>
        <p:nvPicPr>
          <p:cNvPr id="40964" name="Picture 4">
            <a:extLst>
              <a:ext uri="{FF2B5EF4-FFF2-40B4-BE49-F238E27FC236}">
                <a16:creationId xmlns:a16="http://schemas.microsoft.com/office/drawing/2014/main" id="{0C90C888-FB2D-7AB7-2C14-CBDAF764C69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74963" y="1600200"/>
            <a:ext cx="3394075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Номер слайда 5">
            <a:extLst>
              <a:ext uri="{FF2B5EF4-FFF2-40B4-BE49-F238E27FC236}">
                <a16:creationId xmlns:a16="http://schemas.microsoft.com/office/drawing/2014/main" id="{E465963D-3AC2-12E8-4EBA-8D2987C870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6F75A1F-919A-4938-9A96-315326DC05F2}" type="slidenum">
              <a:rPr lang="ru-RU" altLang="ru-RU" sz="1400"/>
              <a:pPr/>
              <a:t>36</a:t>
            </a:fld>
            <a:endParaRPr lang="ru-RU" altLang="ru-RU" sz="1400"/>
          </a:p>
        </p:txBody>
      </p:sp>
      <p:sp>
        <p:nvSpPr>
          <p:cNvPr id="41987" name="Rectangle 5">
            <a:extLst>
              <a:ext uri="{FF2B5EF4-FFF2-40B4-BE49-F238E27FC236}">
                <a16:creationId xmlns:a16="http://schemas.microsoft.com/office/drawing/2014/main" id="{4205255E-4958-D306-5D6D-1849D380F43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Неконкурентный регион</a:t>
            </a:r>
          </a:p>
        </p:txBody>
      </p:sp>
      <p:pic>
        <p:nvPicPr>
          <p:cNvPr id="41988" name="Picture 4">
            <a:extLst>
              <a:ext uri="{FF2B5EF4-FFF2-40B4-BE49-F238E27FC236}">
                <a16:creationId xmlns:a16="http://schemas.microsoft.com/office/drawing/2014/main" id="{C3112EEC-8556-19CB-E0AC-C94A27EB5AF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74963" y="1600200"/>
            <a:ext cx="3394075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Номер слайда 5">
            <a:extLst>
              <a:ext uri="{FF2B5EF4-FFF2-40B4-BE49-F238E27FC236}">
                <a16:creationId xmlns:a16="http://schemas.microsoft.com/office/drawing/2014/main" id="{3E08616E-050F-9D26-539B-4150987F22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837C8A4-C631-459A-BD4E-406238925410}" type="slidenum">
              <a:rPr lang="ru-RU" altLang="ru-RU" sz="1400"/>
              <a:pPr/>
              <a:t>37</a:t>
            </a:fld>
            <a:endParaRPr lang="ru-RU" altLang="ru-RU" sz="1400"/>
          </a:p>
        </p:txBody>
      </p:sp>
      <p:sp>
        <p:nvSpPr>
          <p:cNvPr id="43011" name="Rectangle 5">
            <a:extLst>
              <a:ext uri="{FF2B5EF4-FFF2-40B4-BE49-F238E27FC236}">
                <a16:creationId xmlns:a16="http://schemas.microsoft.com/office/drawing/2014/main" id="{DDDE2FE1-2738-F2B8-67A6-D3AEB1963DB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Неконкурентный регион</a:t>
            </a:r>
          </a:p>
        </p:txBody>
      </p:sp>
      <p:pic>
        <p:nvPicPr>
          <p:cNvPr id="43012" name="Picture 4">
            <a:extLst>
              <a:ext uri="{FF2B5EF4-FFF2-40B4-BE49-F238E27FC236}">
                <a16:creationId xmlns:a16="http://schemas.microsoft.com/office/drawing/2014/main" id="{0A713A13-52F1-D7F3-0611-4D0745BD51B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74963" y="1600200"/>
            <a:ext cx="3394075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Номер слайда 5">
            <a:extLst>
              <a:ext uri="{FF2B5EF4-FFF2-40B4-BE49-F238E27FC236}">
                <a16:creationId xmlns:a16="http://schemas.microsoft.com/office/drawing/2014/main" id="{C1FD5C4D-D9EC-D558-A442-0DED5CA37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469A194-4A6C-4BBD-868E-4BF73A7C45EB}" type="slidenum">
              <a:rPr lang="ru-RU" altLang="ru-RU" sz="1400"/>
              <a:pPr/>
              <a:t>38</a:t>
            </a:fld>
            <a:endParaRPr lang="ru-RU" altLang="ru-RU" sz="1400"/>
          </a:p>
        </p:txBody>
      </p:sp>
      <p:sp>
        <p:nvSpPr>
          <p:cNvPr id="44035" name="Rectangle 5">
            <a:extLst>
              <a:ext uri="{FF2B5EF4-FFF2-40B4-BE49-F238E27FC236}">
                <a16:creationId xmlns:a16="http://schemas.microsoft.com/office/drawing/2014/main" id="{70DFCDF3-A1C1-7913-6DF4-0733957A246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Неконкурентный регион</a:t>
            </a:r>
          </a:p>
        </p:txBody>
      </p:sp>
      <p:pic>
        <p:nvPicPr>
          <p:cNvPr id="44036" name="Picture 4">
            <a:extLst>
              <a:ext uri="{FF2B5EF4-FFF2-40B4-BE49-F238E27FC236}">
                <a16:creationId xmlns:a16="http://schemas.microsoft.com/office/drawing/2014/main" id="{8D831484-C90B-E57F-F06B-8F215699A12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54163" y="1600200"/>
            <a:ext cx="6034087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Номер слайда 5">
            <a:extLst>
              <a:ext uri="{FF2B5EF4-FFF2-40B4-BE49-F238E27FC236}">
                <a16:creationId xmlns:a16="http://schemas.microsoft.com/office/drawing/2014/main" id="{2169C91B-0579-236C-8CD6-DB240DCEAD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E91FD44-47B4-4D90-90EC-9CFC74F36CDA}" type="slidenum">
              <a:rPr lang="ru-RU" altLang="ru-RU" sz="1400"/>
              <a:pPr/>
              <a:t>39</a:t>
            </a:fld>
            <a:endParaRPr lang="ru-RU" altLang="ru-RU" sz="1400"/>
          </a:p>
        </p:txBody>
      </p:sp>
      <p:sp>
        <p:nvSpPr>
          <p:cNvPr id="45059" name="Rectangle 5">
            <a:extLst>
              <a:ext uri="{FF2B5EF4-FFF2-40B4-BE49-F238E27FC236}">
                <a16:creationId xmlns:a16="http://schemas.microsoft.com/office/drawing/2014/main" id="{8B36687C-E126-BAFF-E110-4DD4F8E5A86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Неконкурентный регион</a:t>
            </a:r>
          </a:p>
        </p:txBody>
      </p:sp>
      <p:pic>
        <p:nvPicPr>
          <p:cNvPr id="45060" name="Picture 4">
            <a:extLst>
              <a:ext uri="{FF2B5EF4-FFF2-40B4-BE49-F238E27FC236}">
                <a16:creationId xmlns:a16="http://schemas.microsoft.com/office/drawing/2014/main" id="{4DD793E5-65C4-A5FC-B864-A1BCF5D3D6F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54163" y="1600200"/>
            <a:ext cx="6034087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омер слайда 5">
            <a:extLst>
              <a:ext uri="{FF2B5EF4-FFF2-40B4-BE49-F238E27FC236}">
                <a16:creationId xmlns:a16="http://schemas.microsoft.com/office/drawing/2014/main" id="{83EC6CCF-2A63-900F-4C90-62ECE30748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7C9C61E-50DB-4FC1-891D-9F74A15E576A}" type="slidenum">
              <a:rPr lang="ru-RU" altLang="ru-RU" sz="1400"/>
              <a:pPr/>
              <a:t>4</a:t>
            </a:fld>
            <a:endParaRPr lang="ru-RU" altLang="ru-RU" sz="1400"/>
          </a:p>
        </p:txBody>
      </p:sp>
      <p:sp>
        <p:nvSpPr>
          <p:cNvPr id="5123" name="Rectangle 2">
            <a:extLst>
              <a:ext uri="{FF2B5EF4-FFF2-40B4-BE49-F238E27FC236}">
                <a16:creationId xmlns:a16="http://schemas.microsoft.com/office/drawing/2014/main" id="{D6836A93-7721-EC2F-8500-6CDC762F74A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dirty="0"/>
              <a:t>Модели развития политического конфликта</a:t>
            </a:r>
          </a:p>
        </p:txBody>
      </p:sp>
      <p:sp>
        <p:nvSpPr>
          <p:cNvPr id="5124" name="Rectangle 3">
            <a:extLst>
              <a:ext uri="{FF2B5EF4-FFF2-40B4-BE49-F238E27FC236}">
                <a16:creationId xmlns:a16="http://schemas.microsoft.com/office/drawing/2014/main" id="{16016970-6189-549E-55A1-4FF950D998A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altLang="ru-RU" b="0" i="0" dirty="0"/>
              <a:t>   В случае</a:t>
            </a:r>
            <a:r>
              <a:rPr lang="ru-RU" altLang="ru-RU" i="0" dirty="0"/>
              <a:t> конфронтационной модели мотивы, </a:t>
            </a:r>
            <a:r>
              <a:rPr lang="ru-RU" altLang="ru-RU" b="0" i="0" dirty="0"/>
              <a:t>втянутых в конфликт сторон, и мотивы остальных участников выборного процесса, прежде всего, </a:t>
            </a:r>
            <a:r>
              <a:rPr lang="ru-RU" altLang="ru-RU" i="0" dirty="0"/>
              <a:t>избирателей</a:t>
            </a:r>
            <a:r>
              <a:rPr lang="ru-RU" altLang="ru-RU" b="0" i="0" dirty="0"/>
              <a:t> не совпадают.</a:t>
            </a:r>
            <a:r>
              <a:rPr lang="ru-RU" altLang="ru-RU" i="0" dirty="0"/>
              <a:t> Все это лишает выборы их первоначального смысла. </a:t>
            </a:r>
            <a:r>
              <a:rPr lang="ru-RU" altLang="ru-RU" b="0" i="0" dirty="0"/>
              <a:t>Поэтому общество заинтересовано, чтобы выборы развивались по конкурентной модели. 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Номер слайда 5">
            <a:extLst>
              <a:ext uri="{FF2B5EF4-FFF2-40B4-BE49-F238E27FC236}">
                <a16:creationId xmlns:a16="http://schemas.microsoft.com/office/drawing/2014/main" id="{1B8E0C53-73A3-2DF7-5612-51BBD661C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8F52478-78C8-4976-83BE-5AA1DBE3BC29}" type="slidenum">
              <a:rPr lang="ru-RU" altLang="ru-RU" sz="1400"/>
              <a:pPr/>
              <a:t>40</a:t>
            </a:fld>
            <a:endParaRPr lang="ru-RU" altLang="ru-RU" sz="1400"/>
          </a:p>
        </p:txBody>
      </p:sp>
      <p:sp>
        <p:nvSpPr>
          <p:cNvPr id="48131" name="Rectangle 2">
            <a:extLst>
              <a:ext uri="{FF2B5EF4-FFF2-40B4-BE49-F238E27FC236}">
                <a16:creationId xmlns:a16="http://schemas.microsoft.com/office/drawing/2014/main" id="{3E1F2519-D226-FCC5-BB34-DB10675343B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 b="1" dirty="0">
                <a:solidFill>
                  <a:schemeClr val="tx1"/>
                </a:solidFill>
              </a:rPr>
              <a:t>Нужна ли политическая конкуренция?</a:t>
            </a:r>
          </a:p>
        </p:txBody>
      </p:sp>
      <p:sp>
        <p:nvSpPr>
          <p:cNvPr id="48132" name="Rectangle 3">
            <a:extLst>
              <a:ext uri="{FF2B5EF4-FFF2-40B4-BE49-F238E27FC236}">
                <a16:creationId xmlns:a16="http://schemas.microsoft.com/office/drawing/2014/main" id="{6D4C49D5-C457-DEDB-C019-642FEC5F951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000" b="0" i="0" dirty="0"/>
              <a:t>     </a:t>
            </a:r>
            <a:r>
              <a:rPr lang="ru-RU" altLang="ru-RU" sz="2400" b="0" i="0" dirty="0"/>
              <a:t>Региональные выборы носят недостаточный конкурентный характер. </a:t>
            </a:r>
            <a:endParaRPr lang="ru-RU" altLang="ru-RU" sz="2400" b="0" i="0" dirty="0">
              <a:solidFill>
                <a:srgbClr val="FF0000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400" b="0" i="0" dirty="0"/>
              <a:t>    Возникает вопрос: а </a:t>
            </a:r>
            <a:r>
              <a:rPr lang="ru-RU" altLang="ru-RU" sz="2400" i="0" dirty="0"/>
              <a:t>какова роль субъектов политического процесса</a:t>
            </a:r>
            <a:r>
              <a:rPr lang="ru-RU" altLang="ru-RU" sz="2400" b="0" i="0" dirty="0"/>
              <a:t> в установлении конкурентных или автократических режимов? Чьи действия создают условия для проведения конкурентных выборов в идеале и на практике?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400" b="0" i="0" dirty="0"/>
              <a:t>    Рассматривая сложности возникновения и, главное, сохранения, конкуренции в российских регионах, необходимо решить вопрос, а насколько сильна заинтересованность российской политической элиты и населения в конкуренции? </a:t>
            </a:r>
            <a:r>
              <a:rPr lang="ru-RU" altLang="ru-RU" sz="2400" i="0" dirty="0"/>
              <a:t>Может быть, конкуренция не возникает не потому, что ее подавляют, а потому, что она никому не нужна?</a:t>
            </a:r>
            <a:r>
              <a:rPr lang="ru-RU" altLang="ru-RU" sz="2400" dirty="0"/>
              <a:t> 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Номер слайда 5">
            <a:extLst>
              <a:ext uri="{FF2B5EF4-FFF2-40B4-BE49-F238E27FC236}">
                <a16:creationId xmlns:a16="http://schemas.microsoft.com/office/drawing/2014/main" id="{94162508-23B3-5C62-2143-73E52B154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B93FC5F-4DD9-48C4-A911-DFFBC0F38268}" type="slidenum">
              <a:rPr lang="ru-RU" altLang="ru-RU" sz="1400"/>
              <a:pPr/>
              <a:t>41</a:t>
            </a:fld>
            <a:endParaRPr lang="ru-RU" altLang="ru-RU" sz="1400"/>
          </a:p>
        </p:txBody>
      </p:sp>
      <p:sp>
        <p:nvSpPr>
          <p:cNvPr id="49155" name="Rectangle 2">
            <a:extLst>
              <a:ext uri="{FF2B5EF4-FFF2-40B4-BE49-F238E27FC236}">
                <a16:creationId xmlns:a16="http://schemas.microsoft.com/office/drawing/2014/main" id="{91661DE9-BA49-629A-F442-1AEFF2AAE1C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dirty="0"/>
              <a:t>Спрос-предложение</a:t>
            </a:r>
          </a:p>
        </p:txBody>
      </p:sp>
      <p:sp>
        <p:nvSpPr>
          <p:cNvPr id="49156" name="Rectangle 3">
            <a:extLst>
              <a:ext uri="{FF2B5EF4-FFF2-40B4-BE49-F238E27FC236}">
                <a16:creationId xmlns:a16="http://schemas.microsoft.com/office/drawing/2014/main" id="{A21C21DF-C19B-1D5F-D809-210C3172D4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800" b="0" i="0"/>
              <a:t>   </a:t>
            </a:r>
            <a:r>
              <a:rPr lang="ru-RU" altLang="ru-RU" sz="2800" b="0" i="0" u="sng"/>
              <a:t>Первый вопрос:</a:t>
            </a:r>
            <a:r>
              <a:rPr lang="ru-RU" altLang="ru-RU" sz="2800" b="0" i="0"/>
              <a:t>  Есть ли предложение политической конкуренции со стороны политической элиты, готова ли она к конкурентным отношениям, или  эти предложения являются для элиты вынужденной мерой, как и сама конкуренция?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800" b="0" i="0"/>
              <a:t>   </a:t>
            </a:r>
            <a:r>
              <a:rPr lang="ru-RU" altLang="ru-RU" sz="2800" b="0" i="0" u="sng"/>
              <a:t>Второй вопрос:</a:t>
            </a:r>
            <a:r>
              <a:rPr lang="ru-RU" altLang="ru-RU" sz="2800" b="0" i="0"/>
              <a:t> есть ли на самом деле спрос на конкуренцию в регионах со стороны населения?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800" b="0" i="0"/>
              <a:t>   </a:t>
            </a:r>
            <a:r>
              <a:rPr lang="ru-RU" altLang="ru-RU" sz="2800" b="0" i="0" u="sng"/>
              <a:t>Третий вопрос:</a:t>
            </a:r>
            <a:r>
              <a:rPr lang="ru-RU" altLang="ru-RU" sz="2800" b="0" i="0"/>
              <a:t> а какова роль бизнеса в установлении конкуренции в обществе?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Номер слайда 5">
            <a:extLst>
              <a:ext uri="{FF2B5EF4-FFF2-40B4-BE49-F238E27FC236}">
                <a16:creationId xmlns:a16="http://schemas.microsoft.com/office/drawing/2014/main" id="{49DA5FC8-A028-169E-DEEA-1F5388B245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B748590-9378-44D8-8911-F1A371C661BF}" type="slidenum">
              <a:rPr lang="ru-RU" altLang="ru-RU" sz="1400"/>
              <a:pPr/>
              <a:t>42</a:t>
            </a:fld>
            <a:endParaRPr lang="ru-RU" altLang="ru-RU" sz="1400"/>
          </a:p>
        </p:txBody>
      </p:sp>
      <p:sp>
        <p:nvSpPr>
          <p:cNvPr id="50179" name="Rectangle 2">
            <a:extLst>
              <a:ext uri="{FF2B5EF4-FFF2-40B4-BE49-F238E27FC236}">
                <a16:creationId xmlns:a16="http://schemas.microsoft.com/office/drawing/2014/main" id="{CB801EAA-F7D4-A817-55A5-F9BAB4B69C8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b="1" dirty="0"/>
              <a:t>Государство – </a:t>
            </a:r>
            <a:br>
              <a:rPr lang="ru-RU" altLang="ru-RU" sz="4000" b="1" dirty="0"/>
            </a:br>
            <a:r>
              <a:rPr lang="ru-RU" altLang="ru-RU" sz="4000" b="1" dirty="0"/>
              <a:t>Бизнес - Граждане</a:t>
            </a:r>
          </a:p>
        </p:txBody>
      </p:sp>
      <p:sp>
        <p:nvSpPr>
          <p:cNvPr id="50180" name="Rectangle 3">
            <a:extLst>
              <a:ext uri="{FF2B5EF4-FFF2-40B4-BE49-F238E27FC236}">
                <a16:creationId xmlns:a16="http://schemas.microsoft.com/office/drawing/2014/main" id="{024A32B1-00D3-D41E-3267-F06D7DFBA4C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ru-RU" sz="1800"/>
              <a:t>Группа 1. «Государство».</a:t>
            </a:r>
            <a:r>
              <a:rPr lang="ru-RU" altLang="ru-RU" sz="1800" b="0" i="0"/>
              <a:t> Анализ роли государства в конкурентной борьбе предвыборных субъектов. Готовность элит сформировать предложения по установлению конкурентной модели в обществе.  Роль федерального центра в установлении автократических и конкурентных режимов. Административный ресурс и примеры его применения на выборах. </a:t>
            </a:r>
            <a:endParaRPr lang="ru-RU" altLang="ru-RU" sz="1800"/>
          </a:p>
          <a:p>
            <a:pPr eaLnBrk="1" hangingPunct="1">
              <a:lnSpc>
                <a:spcPct val="80000"/>
              </a:lnSpc>
            </a:pPr>
            <a:r>
              <a:rPr lang="ru-RU" altLang="ru-RU" sz="1800"/>
              <a:t>Группа 2. «Бизнес».</a:t>
            </a:r>
            <a:r>
              <a:rPr lang="ru-RU" altLang="ru-RU" sz="1800" b="0" i="0"/>
              <a:t> Бизнес и конкуренция – спрос или предложение? Неоднозначная роль финансово-промышленных групп в становлении и развитии конкуренции.  Взаимоотношения политической и бизнес элит. Граждане и бизнес.</a:t>
            </a:r>
            <a:endParaRPr lang="ru-RU" altLang="ru-RU" sz="1800"/>
          </a:p>
          <a:p>
            <a:pPr eaLnBrk="1" hangingPunct="1">
              <a:lnSpc>
                <a:spcPct val="80000"/>
              </a:lnSpc>
            </a:pPr>
            <a:r>
              <a:rPr lang="ru-RU" altLang="ru-RU" sz="1800"/>
              <a:t>Группа 3. «Граждане».</a:t>
            </a:r>
            <a:r>
              <a:rPr lang="ru-RU" altLang="ru-RU" sz="1800" b="0" i="0"/>
              <a:t> Спрос на политическую конкуренцию со стороны граждан. Структура гражданского общества и роль всех его элементов, как фактора политической конкуренции.  Специфика гражданского общество как фактора политической конкуренции.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Номер слайда 5">
            <a:extLst>
              <a:ext uri="{FF2B5EF4-FFF2-40B4-BE49-F238E27FC236}">
                <a16:creationId xmlns:a16="http://schemas.microsoft.com/office/drawing/2014/main" id="{97BB27D3-DF54-6BCF-8102-E49213D754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F197FE7-E291-4CD2-8757-B0BAA1954D58}" type="slidenum">
              <a:rPr lang="ru-RU" altLang="ru-RU" sz="1400"/>
              <a:pPr/>
              <a:t>43</a:t>
            </a:fld>
            <a:endParaRPr lang="ru-RU" altLang="ru-RU" sz="1400"/>
          </a:p>
        </p:txBody>
      </p:sp>
      <p:sp>
        <p:nvSpPr>
          <p:cNvPr id="51203" name="Rectangle 2">
            <a:extLst>
              <a:ext uri="{FF2B5EF4-FFF2-40B4-BE49-F238E27FC236}">
                <a16:creationId xmlns:a16="http://schemas.microsoft.com/office/drawing/2014/main" id="{0662B51E-8978-C740-0E8B-095A033181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b="1" i="1" dirty="0">
                <a:solidFill>
                  <a:schemeClr val="tx1"/>
                </a:solidFill>
              </a:rPr>
              <a:t>Группа 1. «Государство». </a:t>
            </a:r>
            <a:br>
              <a:rPr lang="ru-RU" altLang="ru-RU" sz="4000" b="1" i="1" dirty="0"/>
            </a:br>
            <a:r>
              <a:rPr lang="ru-RU" altLang="ru-RU" sz="3600" dirty="0">
                <a:solidFill>
                  <a:schemeClr val="tx1"/>
                </a:solidFill>
              </a:rPr>
              <a:t>1.</a:t>
            </a:r>
            <a:r>
              <a:rPr lang="ru-RU" altLang="ru-RU" sz="3600" b="1" i="1" dirty="0">
                <a:solidFill>
                  <a:schemeClr val="tx1"/>
                </a:solidFill>
              </a:rPr>
              <a:t> </a:t>
            </a:r>
            <a:r>
              <a:rPr lang="ru-RU" altLang="ru-RU" sz="3600" dirty="0">
                <a:solidFill>
                  <a:schemeClr val="tx1"/>
                </a:solidFill>
              </a:rPr>
              <a:t>Роль федерального центра</a:t>
            </a:r>
            <a:endParaRPr lang="ru-RU" altLang="ru-RU" sz="4000" dirty="0">
              <a:solidFill>
                <a:schemeClr val="tx1"/>
              </a:solidFill>
            </a:endParaRPr>
          </a:p>
        </p:txBody>
      </p:sp>
      <p:sp>
        <p:nvSpPr>
          <p:cNvPr id="51204" name="Rectangle 3">
            <a:extLst>
              <a:ext uri="{FF2B5EF4-FFF2-40B4-BE49-F238E27FC236}">
                <a16:creationId xmlns:a16="http://schemas.microsoft.com/office/drawing/2014/main" id="{F1B9C728-DEAC-F386-88C6-A83EA08734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altLang="ru-RU" sz="2400" i="0" dirty="0"/>
              <a:t>       </a:t>
            </a:r>
            <a:r>
              <a:rPr lang="ru-RU" altLang="ru-RU" sz="2000" i="0" dirty="0"/>
              <a:t>Доминирование центра или периферии</a:t>
            </a:r>
            <a:r>
              <a:rPr lang="ru-RU" altLang="ru-RU" sz="2000" b="0" i="0" dirty="0"/>
              <a:t> ведет к закреплению господства победившей стороны в контурах вновь возникающей политической системы, после чего о конкуренции говорить не приходится. 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altLang="ru-RU" sz="2000" dirty="0"/>
              <a:t>         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altLang="ru-RU" sz="2000" dirty="0"/>
              <a:t>         Создание политической конкуренции не является самоцелью федерального центра. </a:t>
            </a:r>
            <a:r>
              <a:rPr lang="ru-RU" altLang="ru-RU" sz="2000" b="0" i="0" dirty="0"/>
              <a:t>Следовательно,</a:t>
            </a:r>
            <a:r>
              <a:rPr lang="ru-RU" altLang="ru-RU" sz="2000" dirty="0"/>
              <a:t> роль федерального центра неоднозначна.</a:t>
            </a:r>
            <a:endParaRPr lang="ru-RU" altLang="ru-RU" sz="2000" b="0" i="0" dirty="0"/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altLang="ru-RU" sz="2000" b="0" i="0" dirty="0"/>
              <a:t>        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altLang="ru-RU" sz="2000" b="0" i="0" dirty="0"/>
              <a:t>         Теперь </a:t>
            </a:r>
            <a:r>
              <a:rPr lang="ru-RU" altLang="ru-RU" sz="2000" i="0" dirty="0"/>
              <a:t>основной целью</a:t>
            </a:r>
            <a:r>
              <a:rPr lang="ru-RU" altLang="ru-RU" sz="2000" b="0" i="0" dirty="0"/>
              <a:t> глав регионов является не поддержка местного электората, а лояльность федеральному центру. </a:t>
            </a:r>
            <a:r>
              <a:rPr lang="ru-RU" altLang="ru-RU" sz="2000" i="0" dirty="0"/>
              <a:t>Конкуренция качества заменяется конкуренцией лояльности. Коммуникационные каналы власть-общество и общество-власть не работают.</a:t>
            </a:r>
            <a:r>
              <a:rPr lang="ru-RU" altLang="ru-RU" sz="2000" dirty="0"/>
              <a:t> </a:t>
            </a:r>
            <a:endParaRPr lang="ru-RU" altLang="ru-RU" sz="2000" i="0" dirty="0"/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endParaRPr lang="ru-RU" altLang="ru-RU" sz="2400" b="0" i="0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Номер слайда 5">
            <a:extLst>
              <a:ext uri="{FF2B5EF4-FFF2-40B4-BE49-F238E27FC236}">
                <a16:creationId xmlns:a16="http://schemas.microsoft.com/office/drawing/2014/main" id="{67FA1F7B-99D3-94D5-C58F-3090689CC1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10004F2-943A-4164-83D7-A513B6EB7DC6}" type="slidenum">
              <a:rPr lang="ru-RU" altLang="ru-RU" sz="1400"/>
              <a:pPr/>
              <a:t>44</a:t>
            </a:fld>
            <a:endParaRPr lang="ru-RU" altLang="ru-RU" sz="1400"/>
          </a:p>
        </p:txBody>
      </p:sp>
      <p:sp>
        <p:nvSpPr>
          <p:cNvPr id="52227" name="Rectangle 2">
            <a:extLst>
              <a:ext uri="{FF2B5EF4-FFF2-40B4-BE49-F238E27FC236}">
                <a16:creationId xmlns:a16="http://schemas.microsoft.com/office/drawing/2014/main" id="{A897427F-AF87-69F8-BB57-80DEC58AA8A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b="1" i="1" dirty="0"/>
              <a:t>Группа 1. «Государство»</a:t>
            </a:r>
            <a:br>
              <a:rPr lang="ru-RU" altLang="ru-RU" sz="4000" b="1" i="1" dirty="0"/>
            </a:br>
            <a:r>
              <a:rPr lang="ru-RU" altLang="ru-RU" sz="3600" b="1" dirty="0">
                <a:solidFill>
                  <a:schemeClr val="tx1"/>
                </a:solidFill>
              </a:rPr>
              <a:t>2. Роль элит</a:t>
            </a:r>
            <a:endParaRPr lang="ru-RU" altLang="ru-RU" sz="4000" b="1" dirty="0">
              <a:solidFill>
                <a:schemeClr val="tx1"/>
              </a:solidFill>
            </a:endParaRPr>
          </a:p>
        </p:txBody>
      </p:sp>
      <p:sp>
        <p:nvSpPr>
          <p:cNvPr id="52228" name="Rectangle 3">
            <a:extLst>
              <a:ext uri="{FF2B5EF4-FFF2-40B4-BE49-F238E27FC236}">
                <a16:creationId xmlns:a16="http://schemas.microsoft.com/office/drawing/2014/main" id="{C8D0FEEE-CA22-3768-F286-4AD5511B8C0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altLang="ru-RU" sz="2400" b="0" i="0" dirty="0"/>
              <a:t>       </a:t>
            </a:r>
            <a:r>
              <a:rPr lang="ru-RU" altLang="ru-RU" sz="2800" b="0" i="0" dirty="0"/>
              <a:t>Возникновение политической конкуренции в некоторых регионах России стало возможным  именно</a:t>
            </a:r>
            <a:r>
              <a:rPr lang="ru-RU" altLang="ru-RU" sz="2800" i="0" dirty="0"/>
              <a:t> благодаря конфликтам элит.</a:t>
            </a:r>
            <a:r>
              <a:rPr lang="ru-RU" altLang="ru-RU" sz="2800" dirty="0"/>
              <a:t> 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altLang="ru-RU" sz="2800" b="0" i="0" dirty="0"/>
              <a:t>      Конкуренция мэра и губернатора - </a:t>
            </a:r>
            <a:r>
              <a:rPr lang="ru-RU" altLang="ru-RU" sz="2800" i="0" dirty="0"/>
              <a:t>скорее личностный, а не институциональный фактор.</a:t>
            </a:r>
            <a:r>
              <a:rPr lang="ru-RU" altLang="ru-RU" sz="2800" b="0" i="0" dirty="0"/>
              <a:t> Это - межуровневые конфликты во властной элите.</a:t>
            </a:r>
            <a:r>
              <a:rPr lang="ru-RU" altLang="ru-RU" sz="2800" dirty="0"/>
              <a:t> 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altLang="ru-RU" sz="2800" i="0" dirty="0"/>
              <a:t>      </a:t>
            </a:r>
            <a:r>
              <a:rPr lang="ru-RU" altLang="ru-RU" sz="2800" b="0" i="0" dirty="0"/>
              <a:t>Конфликты в элите происходят только в форме состязания вокруг первого лица и </a:t>
            </a:r>
            <a:r>
              <a:rPr lang="ru-RU" altLang="ru-RU" sz="2800" i="0" dirty="0"/>
              <a:t>внутри</a:t>
            </a:r>
            <a:r>
              <a:rPr lang="ru-RU" altLang="ru-RU" sz="2800" b="0" i="0" dirty="0"/>
              <a:t> его бюрократической  </a:t>
            </a:r>
            <a:r>
              <a:rPr lang="ru-RU" altLang="ru-RU" sz="2800" i="0" dirty="0"/>
              <a:t>команды.</a:t>
            </a:r>
            <a:r>
              <a:rPr lang="ru-RU" altLang="ru-RU" sz="2800" b="0" i="0" dirty="0"/>
              <a:t> 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altLang="ru-RU" sz="2800" i="0" dirty="0"/>
              <a:t>       </a:t>
            </a:r>
            <a:endParaRPr lang="ru-RU" altLang="ru-RU" sz="2800" dirty="0"/>
          </a:p>
          <a:p>
            <a:pPr marL="609600" indent="-609600" eaLnBrk="1" hangingPunct="1">
              <a:lnSpc>
                <a:spcPct val="80000"/>
              </a:lnSpc>
            </a:pPr>
            <a:endParaRPr lang="ru-RU" altLang="ru-RU" sz="2400" b="0" i="0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Номер слайда 5">
            <a:extLst>
              <a:ext uri="{FF2B5EF4-FFF2-40B4-BE49-F238E27FC236}">
                <a16:creationId xmlns:a16="http://schemas.microsoft.com/office/drawing/2014/main" id="{BBB605A5-6578-D760-81C2-6A03AB9885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B43B300-859B-4C91-9B97-C65C0237EA3D}" type="slidenum">
              <a:rPr lang="ru-RU" altLang="ru-RU" sz="1400"/>
              <a:pPr/>
              <a:t>45</a:t>
            </a:fld>
            <a:endParaRPr lang="ru-RU" altLang="ru-RU" sz="1400"/>
          </a:p>
        </p:txBody>
      </p:sp>
      <p:sp>
        <p:nvSpPr>
          <p:cNvPr id="55299" name="Rectangle 2">
            <a:extLst>
              <a:ext uri="{FF2B5EF4-FFF2-40B4-BE49-F238E27FC236}">
                <a16:creationId xmlns:a16="http://schemas.microsoft.com/office/drawing/2014/main" id="{88628CF3-273C-96E5-FCAF-2698DD30A26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b="1" i="1"/>
              <a:t>Группа 1. «Государство»</a:t>
            </a:r>
            <a:br>
              <a:rPr lang="ru-RU" altLang="ru-RU" sz="4000" b="1" i="1"/>
            </a:br>
            <a:r>
              <a:rPr lang="ru-RU" altLang="ru-RU" sz="3600"/>
              <a:t>3. Административный ресурс</a:t>
            </a:r>
          </a:p>
        </p:txBody>
      </p:sp>
      <p:sp>
        <p:nvSpPr>
          <p:cNvPr id="55300" name="Rectangle 3">
            <a:extLst>
              <a:ext uri="{FF2B5EF4-FFF2-40B4-BE49-F238E27FC236}">
                <a16:creationId xmlns:a16="http://schemas.microsoft.com/office/drawing/2014/main" id="{D1DD9764-5429-9A29-01B1-0F35B31F13D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000" i="0"/>
              <a:t>     Административный ресурс</a:t>
            </a:r>
            <a:r>
              <a:rPr lang="ru-RU" altLang="ru-RU" sz="2000" b="0" i="0"/>
              <a:t> это - использование властных ресурсов для получения дополнительных преимуществ, возможностей и гарантий в процессе обеспечения личных или корпоративных политических интересов. Административный ресурс достигает своего апогея,  когда он </a:t>
            </a:r>
            <a:r>
              <a:rPr lang="ru-RU" altLang="ru-RU" sz="2000" i="0"/>
              <a:t>доминирует над всякого рода правовыми обстоятельствами</a:t>
            </a:r>
            <a:r>
              <a:rPr lang="ru-RU" altLang="ru-RU" sz="2000" b="0" i="0"/>
              <a:t>.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altLang="ru-RU" sz="2000" b="0" i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000" i="0"/>
              <a:t>     Административный ресурс на выборах</a:t>
            </a:r>
            <a:r>
              <a:rPr lang="ru-RU" altLang="ru-RU" sz="2000" b="0" i="0"/>
              <a:t> заключается в прямой поддержке кандидатов со стороны государственных должностных лиц с использованием любых предприятий, финансируемых из госбюджета, предоставлении кандидату или партии различных поощрительных услуг (социологические исследования, бесплатная реклама, производство агитационных материалов, листовок, книг, плакатов, и т.д.), в согласовании кандидатур, идущих на выборы, поддержке партией кандидатов, в которых заинтересована власть и т.п.</a:t>
            </a:r>
            <a:r>
              <a:rPr lang="ru-RU" altLang="ru-RU" sz="2000"/>
              <a:t> 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16A044-EBAE-3F8F-23E8-881D850733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 b="1" dirty="0">
                <a:solidFill>
                  <a:schemeClr val="tx1"/>
                </a:solidFill>
              </a:rPr>
              <a:t>Мировой рекорд фальсификации результатов голосования</a:t>
            </a:r>
            <a:endParaRPr lang="ru-RU" sz="3200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AC2B3A8-278A-B429-479D-3B7C89B38A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483768" y="1600200"/>
            <a:ext cx="6203032" cy="46450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000" i="0" dirty="0"/>
              <a:t>                            Либерия, 1927 г.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000" b="0" i="0" dirty="0"/>
              <a:t>     Президент Чарльз Д.Б. Кинг был переизбран на третий срок, получив, по официальным данным на 234 тыс. голосов больше, чем его конкурент Томас Дж. Фолкнер. Э</a:t>
            </a:r>
            <a:r>
              <a:rPr lang="ru-RU" sz="2000" b="0" i="0" dirty="0">
                <a:solidFill>
                  <a:srgbClr val="202122"/>
                </a:solidFill>
                <a:effectLst/>
              </a:rPr>
              <a:t>ти выборы вошли в </a:t>
            </a:r>
            <a:r>
              <a:rPr lang="ru-RU" sz="2000" b="0" i="0" u="none" strike="noStrike" dirty="0">
                <a:effectLst/>
              </a:rPr>
              <a:t>Книгу рекордов Гиннесса</a:t>
            </a:r>
            <a:r>
              <a:rPr lang="ru-RU" sz="2000" b="0" i="0" dirty="0">
                <a:effectLst/>
              </a:rPr>
              <a:t> как </a:t>
            </a:r>
            <a:r>
              <a:rPr lang="ru-RU" sz="2000" b="0" i="0" dirty="0">
                <a:solidFill>
                  <a:srgbClr val="202122"/>
                </a:solidFill>
                <a:effectLst/>
              </a:rPr>
              <a:t>«выборы с самым высоким уровнем фальсификации»: при </a:t>
            </a:r>
            <a:r>
              <a:rPr lang="ru-RU" sz="2000" i="0" dirty="0">
                <a:solidFill>
                  <a:srgbClr val="202122"/>
                </a:solidFill>
                <a:effectLst/>
              </a:rPr>
              <a:t>15 000 официально зарегистрированных избирателях</a:t>
            </a:r>
            <a:r>
              <a:rPr lang="ru-RU" sz="2000" b="0" i="0" dirty="0">
                <a:solidFill>
                  <a:srgbClr val="202122"/>
                </a:solidFill>
                <a:effectLst/>
              </a:rPr>
              <a:t>, Кинг получил 243 000 голосов, в то время как Фолкнер — 9 000. </a:t>
            </a:r>
            <a:r>
              <a:rPr lang="ru-RU" altLang="ru-RU" sz="2000" b="0" i="0" dirty="0"/>
              <a:t>Президент Кинг претендовал, таким образом, на большинство голосов, превышавшее почти в 16 раз общее число избирателей.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000" b="0" dirty="0"/>
              <a:t>     </a:t>
            </a:r>
            <a:r>
              <a:rPr lang="ru-RU" altLang="ru-RU" sz="2000" dirty="0"/>
              <a:t>«Вы выиграли выборы, а я — подсчет голосов». </a:t>
            </a:r>
            <a:r>
              <a:rPr lang="ru-RU" altLang="ru-RU" sz="2000" b="0" i="0" dirty="0"/>
              <a:t>Президент Никарагуа </a:t>
            </a:r>
            <a:r>
              <a:rPr lang="ru-RU" altLang="ru-RU" sz="2000" b="0" i="0" dirty="0" err="1"/>
              <a:t>Анастасио</a:t>
            </a:r>
            <a:r>
              <a:rPr lang="ru-RU" altLang="ru-RU" sz="2000" b="0" i="0" dirty="0"/>
              <a:t> </a:t>
            </a:r>
            <a:r>
              <a:rPr lang="ru-RU" altLang="ru-RU" sz="2000" b="0" i="0" dirty="0" err="1"/>
              <a:t>Сомоса</a:t>
            </a:r>
            <a:r>
              <a:rPr lang="ru-RU" altLang="ru-RU" sz="2000" b="0" i="0" dirty="0"/>
              <a:t> (младший).</a:t>
            </a:r>
          </a:p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35D5FD9-A0D7-7C17-AC5E-BA7996441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185C30-849B-48C0-A4FC-E3E0D9D065D4}" type="slidenum">
              <a:rPr lang="ru-RU" altLang="ru-RU" smtClean="0"/>
              <a:pPr>
                <a:defRPr/>
              </a:pPr>
              <a:t>46</a:t>
            </a:fld>
            <a:endParaRPr lang="ru-RU" altLang="ru-RU"/>
          </a:p>
        </p:txBody>
      </p:sp>
      <p:pic>
        <p:nvPicPr>
          <p:cNvPr id="8" name="Объект 6">
            <a:extLst>
              <a:ext uri="{FF2B5EF4-FFF2-40B4-BE49-F238E27FC236}">
                <a16:creationId xmlns:a16="http://schemas.microsoft.com/office/drawing/2014/main" id="{D7F78519-26A1-041A-0CDA-A69C8D844FF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2170116"/>
            <a:ext cx="2287476" cy="3419123"/>
          </a:xfrm>
        </p:spPr>
      </p:pic>
    </p:spTree>
    <p:extLst>
      <p:ext uri="{BB962C8B-B14F-4D97-AF65-F5344CB8AC3E}">
        <p14:creationId xmlns:p14="http://schemas.microsoft.com/office/powerpoint/2010/main" val="310408867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Номер слайда 5">
            <a:extLst>
              <a:ext uri="{FF2B5EF4-FFF2-40B4-BE49-F238E27FC236}">
                <a16:creationId xmlns:a16="http://schemas.microsoft.com/office/drawing/2014/main" id="{6D36E358-82FC-5778-4D20-8A6B920C50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F6FC442-449D-44ED-9727-3BE2290B0C11}" type="slidenum">
              <a:rPr lang="ru-RU" altLang="ru-RU" sz="1400"/>
              <a:pPr/>
              <a:t>47</a:t>
            </a:fld>
            <a:endParaRPr lang="ru-RU" altLang="ru-RU" sz="1400"/>
          </a:p>
        </p:txBody>
      </p:sp>
      <p:sp>
        <p:nvSpPr>
          <p:cNvPr id="60419" name="Rectangle 2">
            <a:extLst>
              <a:ext uri="{FF2B5EF4-FFF2-40B4-BE49-F238E27FC236}">
                <a16:creationId xmlns:a16="http://schemas.microsoft.com/office/drawing/2014/main" id="{EE84E50B-9D1B-6C47-F616-7F492A4C1F7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 b="1" dirty="0"/>
              <a:t>Закон Украины о выборах народных депутатов Украины (2001 г.), ст. 70</a:t>
            </a:r>
          </a:p>
        </p:txBody>
      </p:sp>
      <p:sp>
        <p:nvSpPr>
          <p:cNvPr id="60420" name="Rectangle 3">
            <a:extLst>
              <a:ext uri="{FF2B5EF4-FFF2-40B4-BE49-F238E27FC236}">
                <a16:creationId xmlns:a16="http://schemas.microsoft.com/office/drawing/2014/main" id="{8C7F5AAD-EEF1-7355-FED5-EFFE3DB9000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800" dirty="0"/>
              <a:t>     </a:t>
            </a:r>
            <a:r>
              <a:rPr lang="ru-RU" altLang="ru-RU" sz="1800" b="0" dirty="0"/>
              <a:t>Помимо всего прочего, </a:t>
            </a:r>
            <a:r>
              <a:rPr lang="ru-RU" altLang="ru-RU" sz="1800" dirty="0"/>
              <a:t>выборы являются недействительными </a:t>
            </a:r>
            <a:r>
              <a:rPr lang="ru-RU" altLang="ru-RU" sz="1800" b="0" dirty="0"/>
              <a:t>в следующих случаях:                                                                                         «1) … голосование лицом большее, чем один раз, в количестве, которое </a:t>
            </a:r>
            <a:r>
              <a:rPr lang="ru-RU" altLang="ru-RU" sz="1800" dirty="0"/>
              <a:t>превышает 10 процентов количества избирателей, </a:t>
            </a:r>
            <a:r>
              <a:rPr lang="ru-RU" altLang="ru-RU" sz="1800" b="0" dirty="0"/>
              <a:t>которые приняли участие в голосовании на избирательном участке в соответствующем округе;                                                                                  2)</a:t>
            </a:r>
            <a:r>
              <a:rPr lang="ru-RU" altLang="ru-RU" sz="1800" dirty="0"/>
              <a:t> </a:t>
            </a:r>
            <a:r>
              <a:rPr lang="ru-RU" altLang="ru-RU" sz="1800" b="0" dirty="0"/>
              <a:t>выявление в избирательных урнах избирательных бюллетеней в количестве, которое </a:t>
            </a:r>
            <a:r>
              <a:rPr lang="ru-RU" altLang="ru-RU" sz="1800" dirty="0"/>
              <a:t>превышает больше, чем на 10 процентов </a:t>
            </a:r>
            <a:r>
              <a:rPr lang="ru-RU" altLang="ru-RU" sz="1800" b="0" dirty="0"/>
              <a:t>количество избирателей, принявших участие в голосовании на избирательном участке в соответствующем округе;                                    3) уничтожение или повреждение избирательной урны (урн), что делает невозможным установление содержания избирательных бюллетеней, </a:t>
            </a:r>
            <a:r>
              <a:rPr lang="ru-RU" altLang="ru-RU" sz="1800" dirty="0"/>
              <a:t>если количество этих бюллетеней превышает 10 процентов количества избирателей, </a:t>
            </a:r>
            <a:r>
              <a:rPr lang="ru-RU" altLang="ru-RU" sz="1800" b="0" dirty="0"/>
              <a:t>которые приняли участие в голосовании на избирательном участке в соответствующем округе».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800" dirty="0"/>
              <a:t>     Таким образом,  в законе зафиксировано, что явка избирателей может быть … не больше 127 процентов! </a:t>
            </a:r>
          </a:p>
        </p:txBody>
      </p:sp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Номер слайда 5">
            <a:extLst>
              <a:ext uri="{FF2B5EF4-FFF2-40B4-BE49-F238E27FC236}">
                <a16:creationId xmlns:a16="http://schemas.microsoft.com/office/drawing/2014/main" id="{F5EF3770-9092-58F4-E1D9-C3208C4F7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3E591EE-3B2C-4E54-8638-CE27D3DB9FC4}" type="slidenum">
              <a:rPr lang="ru-RU" altLang="ru-RU" sz="1400"/>
              <a:pPr/>
              <a:t>48</a:t>
            </a:fld>
            <a:endParaRPr lang="ru-RU" altLang="ru-RU" sz="1400"/>
          </a:p>
        </p:txBody>
      </p:sp>
      <p:sp>
        <p:nvSpPr>
          <p:cNvPr id="61443" name="Rectangle 2">
            <a:extLst>
              <a:ext uri="{FF2B5EF4-FFF2-40B4-BE49-F238E27FC236}">
                <a16:creationId xmlns:a16="http://schemas.microsoft.com/office/drawing/2014/main" id="{581BB74E-9E16-58DD-0F5B-D56896DD41A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b="1" i="1" dirty="0"/>
              <a:t>Группа 1. «Государство»</a:t>
            </a:r>
            <a:br>
              <a:rPr lang="ru-RU" altLang="ru-RU" sz="4000" b="1" i="1" dirty="0"/>
            </a:br>
            <a:r>
              <a:rPr lang="ru-RU" altLang="ru-RU" sz="3600" b="1" dirty="0">
                <a:solidFill>
                  <a:schemeClr val="tx1"/>
                </a:solidFill>
              </a:rPr>
              <a:t>3. Административный ресурс</a:t>
            </a:r>
          </a:p>
        </p:txBody>
      </p:sp>
      <p:sp>
        <p:nvSpPr>
          <p:cNvPr id="61444" name="Rectangle 3">
            <a:extLst>
              <a:ext uri="{FF2B5EF4-FFF2-40B4-BE49-F238E27FC236}">
                <a16:creationId xmlns:a16="http://schemas.microsoft.com/office/drawing/2014/main" id="{8E5222D2-2A7E-291E-DE79-8E47A6EE8A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000" dirty="0"/>
              <a:t>     </a:t>
            </a:r>
            <a:r>
              <a:rPr lang="ru-RU" altLang="ru-RU" sz="2000" b="0" i="0" dirty="0"/>
              <a:t>В 90-х годах значительная часть губернаторов использовала</a:t>
            </a:r>
            <a:r>
              <a:rPr lang="ru-RU" altLang="ru-RU" sz="2000" i="0" dirty="0"/>
              <a:t> </a:t>
            </a:r>
            <a:r>
              <a:rPr lang="ru-RU" altLang="ru-RU" sz="2000" b="0" i="0" dirty="0"/>
              <a:t>административный ресурс для достижения собственных целей, зачастую с целями федерального центра не совпадающих. Сегодня административный ресурс </a:t>
            </a:r>
            <a:r>
              <a:rPr lang="ru-RU" altLang="ru-RU" sz="2000" i="0" dirty="0"/>
              <a:t>консолидирован и контролируется центром.</a:t>
            </a:r>
            <a:r>
              <a:rPr lang="ru-RU" altLang="ru-RU" sz="2000" dirty="0"/>
              <a:t> </a:t>
            </a:r>
            <a:endParaRPr lang="ru-RU" altLang="ru-RU" sz="2000" i="0" dirty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000" b="0" i="0" dirty="0"/>
              <a:t>     Манипулирование бюллетенями </a:t>
            </a:r>
            <a:r>
              <a:rPr lang="ru-RU" altLang="ru-RU" sz="2000" i="0" dirty="0"/>
              <a:t>снижает необходимость, в широком применении различных предвыборных технологий</a:t>
            </a:r>
            <a:r>
              <a:rPr lang="ru-RU" altLang="ru-RU" sz="2000" b="0" i="0" dirty="0"/>
              <a:t>, в том числе и политическом  манипулировании, так как, безусловно, является самым эффективным рычагом для самообороны властей, для давления, для реализации их интересов.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000" b="0" i="0" dirty="0"/>
              <a:t>     Поэтому наблюдающееся повсеместно в России </a:t>
            </a:r>
            <a:r>
              <a:rPr lang="ru-RU" altLang="ru-RU" sz="2000" i="0" dirty="0"/>
              <a:t>снижение технологичности избирательных кампаний, их усредненность, отсутствие ярких тем</a:t>
            </a:r>
            <a:r>
              <a:rPr lang="ru-RU" altLang="ru-RU" sz="2000" b="0" i="0" dirty="0"/>
              <a:t> является симптомом увеличивающегося давления административного ресурса.</a:t>
            </a:r>
            <a:r>
              <a:rPr lang="ru-RU" altLang="ru-RU" sz="2000" b="0" dirty="0"/>
              <a:t> 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Номер слайда 5">
            <a:extLst>
              <a:ext uri="{FF2B5EF4-FFF2-40B4-BE49-F238E27FC236}">
                <a16:creationId xmlns:a16="http://schemas.microsoft.com/office/drawing/2014/main" id="{C22D5A7B-59EF-62C3-96EA-0560EFE1A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3757CDB-C46A-4E04-ADB6-3497328008EE}" type="slidenum">
              <a:rPr lang="ru-RU" altLang="ru-RU" sz="1400"/>
              <a:pPr/>
              <a:t>49</a:t>
            </a:fld>
            <a:endParaRPr lang="ru-RU" altLang="ru-RU" sz="1400"/>
          </a:p>
        </p:txBody>
      </p:sp>
      <p:sp>
        <p:nvSpPr>
          <p:cNvPr id="62467" name="Rectangle 2">
            <a:extLst>
              <a:ext uri="{FF2B5EF4-FFF2-40B4-BE49-F238E27FC236}">
                <a16:creationId xmlns:a16="http://schemas.microsoft.com/office/drawing/2014/main" id="{269AF9AA-CCBC-95DB-F837-C6A046C6471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b="1" i="1" dirty="0"/>
              <a:t>Группа 1. «Государство»</a:t>
            </a:r>
            <a:br>
              <a:rPr lang="ru-RU" altLang="ru-RU" sz="4000" b="1" i="1" dirty="0"/>
            </a:br>
            <a:r>
              <a:rPr lang="ru-RU" altLang="ru-RU" sz="3600" b="1" dirty="0"/>
              <a:t>3. Административный ресурс</a:t>
            </a:r>
          </a:p>
        </p:txBody>
      </p:sp>
      <p:sp>
        <p:nvSpPr>
          <p:cNvPr id="62468" name="Rectangle 3">
            <a:extLst>
              <a:ext uri="{FF2B5EF4-FFF2-40B4-BE49-F238E27FC236}">
                <a16:creationId xmlns:a16="http://schemas.microsoft.com/office/drawing/2014/main" id="{20D19CC5-3242-9751-496E-0AF1D88F2AB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800" b="0" i="0" dirty="0"/>
              <a:t>   Дискредитация института свободных выборов происходит не из-за непомерной активности «черных пиарщиков» или политической апатии населения. Из-за того, что власть шаг за шагом превращает избирательную кампанию в некое необязательное мероприятие, исход которого предопределен, а гражданам дают понять, что от их голосов ничего не зависит, </a:t>
            </a:r>
            <a:r>
              <a:rPr lang="ru-RU" altLang="ru-RU" sz="2800" i="0" u="sng" dirty="0"/>
              <a:t> выборы в России устоялись как ритуал, но так и не состоялись как институт.</a:t>
            </a:r>
            <a:r>
              <a:rPr lang="ru-RU" altLang="ru-RU" sz="2800" b="0" i="0" dirty="0"/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altLang="ru-RU" sz="2800" i="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Номер слайда 5">
            <a:extLst>
              <a:ext uri="{FF2B5EF4-FFF2-40B4-BE49-F238E27FC236}">
                <a16:creationId xmlns:a16="http://schemas.microsoft.com/office/drawing/2014/main" id="{69A408C5-5D01-193B-B7FB-36B821ED71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F18AC87-B8FB-4B94-AC0F-970FB2EC3751}" type="slidenum">
              <a:rPr lang="ru-RU" altLang="ru-RU" sz="1400"/>
              <a:pPr/>
              <a:t>5</a:t>
            </a:fld>
            <a:endParaRPr lang="ru-RU" altLang="ru-RU" sz="1400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52B9CBC9-8C98-B4DB-13DB-93E1613D409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b="1" dirty="0"/>
              <a:t>Специфика политической конкуренции</a:t>
            </a:r>
          </a:p>
        </p:txBody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377D6989-8D17-D49C-89F1-E11BE0F11B2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altLang="ru-RU" sz="1800" b="0" i="0" dirty="0"/>
              <a:t> 1.     Вступление в политическую конкурентную борьбу - процесс трудный, сопряженный с </a:t>
            </a:r>
            <a:r>
              <a:rPr lang="ru-RU" altLang="ru-RU" sz="1800" i="0" dirty="0"/>
              <a:t>высокими издержками</a:t>
            </a:r>
            <a:r>
              <a:rPr lang="ru-RU" altLang="ru-RU" sz="1800" b="0" i="0" dirty="0"/>
              <a:t> и направленный </a:t>
            </a:r>
            <a:r>
              <a:rPr lang="ru-RU" altLang="ru-RU" sz="1800" i="0" dirty="0"/>
              <a:t>на установление политической монополии</a:t>
            </a:r>
            <a:r>
              <a:rPr lang="ru-RU" altLang="ru-RU" sz="1800" b="0" i="0" dirty="0"/>
              <a:t>. 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altLang="ru-RU" sz="1800" b="0" i="0" dirty="0"/>
              <a:t>2.      Процесс конкуренции </a:t>
            </a:r>
            <a:r>
              <a:rPr lang="ru-RU" altLang="ru-RU" sz="1800" i="0" dirty="0"/>
              <a:t>разрешается в ходе демократических выборов.</a:t>
            </a:r>
            <a:r>
              <a:rPr lang="ru-RU" altLang="ru-RU" sz="1800" b="0" i="0" dirty="0"/>
              <a:t> При этом следует учитывать </a:t>
            </a:r>
            <a:r>
              <a:rPr lang="ru-RU" altLang="ru-RU" sz="1800" i="0" dirty="0"/>
              <a:t>многочисленные взаимосвязи</a:t>
            </a:r>
            <a:r>
              <a:rPr lang="ru-RU" altLang="ru-RU" sz="1800" b="0" i="0" dirty="0"/>
              <a:t> между отдельными субъектами политического процесса.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altLang="ru-RU" sz="1800" b="0" i="0" dirty="0"/>
              <a:t>3.      Поскольку участники политической борьбы жонглируют краткосрочными и долгосрочными критериями, </a:t>
            </a:r>
            <a:r>
              <a:rPr lang="ru-RU" altLang="ru-RU" sz="1800" i="0" dirty="0"/>
              <a:t>причинно-следственные связи в этой области крайне непрозрачны,</a:t>
            </a:r>
            <a:r>
              <a:rPr lang="ru-RU" altLang="ru-RU" sz="1800" b="0" i="0" dirty="0"/>
              <a:t> а </a:t>
            </a:r>
            <a:r>
              <a:rPr lang="ru-RU" altLang="ru-RU" sz="1800" i="0" dirty="0"/>
              <a:t>прямые способы разрешения проблем служат достижению лишь промежуточных целей</a:t>
            </a:r>
            <a:r>
              <a:rPr lang="ru-RU" altLang="ru-RU" sz="1800" b="0" i="0" dirty="0"/>
              <a:t> в конкурентной борьбе за политическую власть.</a:t>
            </a:r>
            <a:r>
              <a:rPr lang="ru-RU" altLang="ru-RU" sz="1800" dirty="0"/>
              <a:t> 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altLang="ru-RU" sz="1800" b="0" i="0" dirty="0"/>
              <a:t>4.      Политическая конкуренция обладает, по сути, </a:t>
            </a:r>
            <a:r>
              <a:rPr lang="ru-RU" altLang="ru-RU" sz="1800" i="0" dirty="0"/>
              <a:t>двумя измерениями.  Она обусловлена внутренними связями и, вместе с тем,  внешними.</a:t>
            </a:r>
            <a:r>
              <a:rPr lang="ru-RU" altLang="ru-RU" sz="1800" b="0" i="0" dirty="0"/>
              <a:t> Поэтому в  краткосрочной перспективе могут возникать </a:t>
            </a:r>
            <a:r>
              <a:rPr lang="ru-RU" altLang="ru-RU" sz="1800" i="0" dirty="0"/>
              <a:t>значительные компромиссы</a:t>
            </a:r>
            <a:r>
              <a:rPr lang="ru-RU" altLang="ru-RU" sz="1800" b="0" i="0" dirty="0"/>
              <a:t>, проблемы выбора, альтернативы.</a:t>
            </a:r>
            <a:r>
              <a:rPr lang="ru-RU" altLang="ru-RU" sz="1800" dirty="0"/>
              <a:t> 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endParaRPr lang="ru-RU" altLang="ru-RU" sz="1800" b="0" i="0" dirty="0"/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endParaRPr lang="ru-RU" altLang="ru-RU" sz="1800" b="0" i="0" dirty="0"/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endParaRPr lang="ru-RU" altLang="ru-RU" sz="1800" b="0" i="0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Номер слайда 5">
            <a:extLst>
              <a:ext uri="{FF2B5EF4-FFF2-40B4-BE49-F238E27FC236}">
                <a16:creationId xmlns:a16="http://schemas.microsoft.com/office/drawing/2014/main" id="{B01460E9-803B-BB9A-B3F6-FD2DE50E4F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57DC240-7330-4CBC-AA9A-CE796CF6D83B}" type="slidenum">
              <a:rPr lang="ru-RU" altLang="ru-RU" sz="1400"/>
              <a:pPr/>
              <a:t>50</a:t>
            </a:fld>
            <a:endParaRPr lang="ru-RU" altLang="ru-RU" sz="1400"/>
          </a:p>
        </p:txBody>
      </p:sp>
      <p:sp>
        <p:nvSpPr>
          <p:cNvPr id="64515" name="Rectangle 2">
            <a:extLst>
              <a:ext uri="{FF2B5EF4-FFF2-40B4-BE49-F238E27FC236}">
                <a16:creationId xmlns:a16="http://schemas.microsoft.com/office/drawing/2014/main" id="{11DCE380-2796-F614-4C7D-8620218EE77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b="1" i="1"/>
              <a:t>Группа 1. «Государство»</a:t>
            </a:r>
            <a:br>
              <a:rPr lang="ru-RU" altLang="ru-RU" sz="4000" b="1" i="1"/>
            </a:br>
            <a:r>
              <a:rPr lang="ru-RU" altLang="ru-RU" sz="3600"/>
              <a:t>3. Административный ресурс</a:t>
            </a:r>
          </a:p>
        </p:txBody>
      </p:sp>
      <p:sp>
        <p:nvSpPr>
          <p:cNvPr id="64516" name="Rectangle 3">
            <a:extLst>
              <a:ext uri="{FF2B5EF4-FFF2-40B4-BE49-F238E27FC236}">
                <a16:creationId xmlns:a16="http://schemas.microsoft.com/office/drawing/2014/main" id="{428C817E-47A1-40F9-6EF1-BF72567560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ru-RU" altLang="ru-RU" i="0"/>
              <a:t>     Уязвимым </a:t>
            </a:r>
            <a:r>
              <a:rPr lang="ru-RU" altLang="ru-RU" b="0" i="0"/>
              <a:t>административный ресурс будет только в том случае, если будет создана</a:t>
            </a:r>
            <a:r>
              <a:rPr lang="ru-RU" altLang="ru-RU" i="0"/>
              <a:t> эффективно функционирующая система общественного контроля над выборами, над ходом голосования и подсчетом голосов.</a:t>
            </a:r>
            <a:r>
              <a:rPr lang="ru-RU" altLang="ru-RU" b="0" i="0"/>
              <a:t> 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Номер слайда 5">
            <a:extLst>
              <a:ext uri="{FF2B5EF4-FFF2-40B4-BE49-F238E27FC236}">
                <a16:creationId xmlns:a16="http://schemas.microsoft.com/office/drawing/2014/main" id="{E13D8D2C-9946-6596-7061-96AF5FA7C8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A4AE828-F483-4063-B2A2-1F5EA5380496}" type="slidenum">
              <a:rPr lang="ru-RU" altLang="ru-RU" sz="1400"/>
              <a:pPr/>
              <a:t>51</a:t>
            </a:fld>
            <a:endParaRPr lang="ru-RU" altLang="ru-RU" sz="1400"/>
          </a:p>
        </p:txBody>
      </p:sp>
      <p:sp>
        <p:nvSpPr>
          <p:cNvPr id="66563" name="Rectangle 2">
            <a:extLst>
              <a:ext uri="{FF2B5EF4-FFF2-40B4-BE49-F238E27FC236}">
                <a16:creationId xmlns:a16="http://schemas.microsoft.com/office/drawing/2014/main" id="{F6A5E1C1-0D5B-619E-4D7F-2ACFD58A028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b="1" i="1"/>
              <a:t>Группа 1. «Государство»</a:t>
            </a:r>
            <a:br>
              <a:rPr lang="ru-RU" altLang="ru-RU" sz="4000" b="1" i="1"/>
            </a:br>
            <a:r>
              <a:rPr lang="ru-RU" altLang="ru-RU" sz="4000" b="1" i="1"/>
              <a:t>Резюме</a:t>
            </a:r>
          </a:p>
        </p:txBody>
      </p:sp>
      <p:sp>
        <p:nvSpPr>
          <p:cNvPr id="66564" name="Rectangle 3">
            <a:extLst>
              <a:ext uri="{FF2B5EF4-FFF2-40B4-BE49-F238E27FC236}">
                <a16:creationId xmlns:a16="http://schemas.microsoft.com/office/drawing/2014/main" id="{ADDDF843-487A-8CBB-0F7E-28DA7657630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400" i="0"/>
              <a:t>    Политическая элита всегда не заинтересована в политической конкуренции</a:t>
            </a:r>
            <a:r>
              <a:rPr lang="ru-RU" altLang="ru-RU" sz="2400" b="0" i="0"/>
              <a:t>, конкуренция для власти опасна.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400" i="0"/>
              <a:t>    </a:t>
            </a:r>
            <a:r>
              <a:rPr lang="ru-RU" altLang="ru-RU" sz="2400" i="0" u="sng"/>
              <a:t>Установление демократии  не означает обязательного появления политической конкуренции</a:t>
            </a:r>
            <a:r>
              <a:rPr lang="ru-RU" altLang="ru-RU" sz="2400" i="0"/>
              <a:t>.</a:t>
            </a:r>
            <a:r>
              <a:rPr lang="ru-RU" altLang="ru-RU" sz="2400" b="0" i="0"/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400" i="0"/>
              <a:t>    Как только система в состоянии избежать конкуренции, она ее отторгает.</a:t>
            </a:r>
            <a:r>
              <a:rPr lang="ru-RU" altLang="ru-RU" sz="2400" b="0" i="0"/>
              <a:t> Система будет продуцировать политическую конкуренцию либо в том случае, если ее нельзя задавить, либо если затраты на политические репрессии больше, чем на развитие и поддержание  конкурентных процессов.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Номер слайда 5">
            <a:extLst>
              <a:ext uri="{FF2B5EF4-FFF2-40B4-BE49-F238E27FC236}">
                <a16:creationId xmlns:a16="http://schemas.microsoft.com/office/drawing/2014/main" id="{6C1C0D8E-9F0D-5CDF-331A-61D6BC2589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E8288AB-0D69-46D2-94DE-7D0554BEC464}" type="slidenum">
              <a:rPr lang="ru-RU" altLang="ru-RU" sz="1400"/>
              <a:pPr/>
              <a:t>52</a:t>
            </a:fld>
            <a:endParaRPr lang="ru-RU" altLang="ru-RU" sz="1400"/>
          </a:p>
        </p:txBody>
      </p:sp>
      <p:sp>
        <p:nvSpPr>
          <p:cNvPr id="67587" name="Rectangle 2">
            <a:extLst>
              <a:ext uri="{FF2B5EF4-FFF2-40B4-BE49-F238E27FC236}">
                <a16:creationId xmlns:a16="http://schemas.microsoft.com/office/drawing/2014/main" id="{B8642953-49A2-FCB3-FF5C-108EE7A9A85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i="1"/>
              <a:t>Группа 2. «Бизнес».</a:t>
            </a:r>
          </a:p>
        </p:txBody>
      </p:sp>
      <p:sp>
        <p:nvSpPr>
          <p:cNvPr id="67588" name="Rectangle 3">
            <a:extLst>
              <a:ext uri="{FF2B5EF4-FFF2-40B4-BE49-F238E27FC236}">
                <a16:creationId xmlns:a16="http://schemas.microsoft.com/office/drawing/2014/main" id="{FB2F0A80-B715-971A-EBE6-4DDD407EF5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altLang="ru-RU" b="0" i="0" dirty="0"/>
              <a:t>   Одним из факторов поддержания конкуренции в регионе является</a:t>
            </a:r>
            <a:r>
              <a:rPr lang="ru-RU" altLang="ru-RU" i="0" dirty="0"/>
              <a:t> </a:t>
            </a:r>
            <a:r>
              <a:rPr lang="ru-RU" altLang="ru-RU" b="0" i="0" dirty="0"/>
              <a:t>наличие</a:t>
            </a:r>
            <a:r>
              <a:rPr lang="ru-RU" altLang="ru-RU" i="0" dirty="0"/>
              <a:t> финансово-промышленных групп.</a:t>
            </a:r>
            <a:r>
              <a:rPr lang="ru-RU" altLang="ru-RU" b="0" i="0" dirty="0"/>
              <a:t> </a:t>
            </a:r>
          </a:p>
          <a:p>
            <a:pPr eaLnBrk="1" hangingPunct="1">
              <a:buFontTx/>
              <a:buNone/>
            </a:pPr>
            <a:r>
              <a:rPr lang="ru-RU" altLang="ru-RU" i="0" dirty="0"/>
              <a:t>   ФПГ</a:t>
            </a:r>
            <a:r>
              <a:rPr lang="ru-RU" altLang="ru-RU" b="0" i="0" dirty="0"/>
              <a:t> - капитал, профессиональные кадры и новые технологии.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Номер слайда 5">
            <a:extLst>
              <a:ext uri="{FF2B5EF4-FFF2-40B4-BE49-F238E27FC236}">
                <a16:creationId xmlns:a16="http://schemas.microsoft.com/office/drawing/2014/main" id="{2B1A745D-39DC-86C4-51DE-5A5443798A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092ADFB-5F12-42B4-BB02-EE44AB7A53DE}" type="slidenum">
              <a:rPr lang="ru-RU" altLang="ru-RU" sz="1400"/>
              <a:pPr/>
              <a:t>53</a:t>
            </a:fld>
            <a:endParaRPr lang="ru-RU" altLang="ru-RU" sz="1400"/>
          </a:p>
        </p:txBody>
      </p:sp>
      <p:sp>
        <p:nvSpPr>
          <p:cNvPr id="68611" name="Rectangle 2">
            <a:extLst>
              <a:ext uri="{FF2B5EF4-FFF2-40B4-BE49-F238E27FC236}">
                <a16:creationId xmlns:a16="http://schemas.microsoft.com/office/drawing/2014/main" id="{8C1BE9CA-0B6C-E111-F1BC-FAA9DE91CF6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i="1"/>
              <a:t>Группа 2. «Бизнес»</a:t>
            </a:r>
          </a:p>
        </p:txBody>
      </p:sp>
      <p:sp>
        <p:nvSpPr>
          <p:cNvPr id="68612" name="Rectangle 3">
            <a:extLst>
              <a:ext uri="{FF2B5EF4-FFF2-40B4-BE49-F238E27FC236}">
                <a16:creationId xmlns:a16="http://schemas.microsoft.com/office/drawing/2014/main" id="{7857782F-D501-4A47-E765-741821213A0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b="0" i="0"/>
              <a:t>   Влияние ФПГ</a:t>
            </a:r>
            <a:r>
              <a:rPr lang="ru-RU" altLang="ru-RU" i="0"/>
              <a:t> </a:t>
            </a:r>
            <a:r>
              <a:rPr lang="ru-RU" altLang="ru-RU" b="0" i="0"/>
              <a:t>в регионах</a:t>
            </a:r>
            <a:r>
              <a:rPr lang="ru-RU" altLang="ru-RU" i="0"/>
              <a:t> не однозначно.</a:t>
            </a:r>
            <a:r>
              <a:rPr lang="ru-RU" altLang="ru-RU"/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b="0" i="0"/>
              <a:t>   Противоречивая роль ФПГ проявляется в том, что поддержание конкуренции, строительство институтов гражданского общества не только не является целью бизнес-структур, но и мешает ему эффективно выполнять свою </a:t>
            </a:r>
            <a:r>
              <a:rPr lang="ru-RU" altLang="ru-RU" i="0"/>
              <a:t>главную задачу</a:t>
            </a:r>
            <a:r>
              <a:rPr lang="ru-RU" altLang="ru-RU" b="0" i="0"/>
              <a:t> – как можно большее </a:t>
            </a:r>
            <a:r>
              <a:rPr lang="ru-RU" altLang="ru-RU" i="0"/>
              <a:t>получение прибыли.</a:t>
            </a:r>
            <a:r>
              <a:rPr lang="ru-RU" altLang="ru-RU" b="0"/>
              <a:t> 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Номер слайда 5">
            <a:extLst>
              <a:ext uri="{FF2B5EF4-FFF2-40B4-BE49-F238E27FC236}">
                <a16:creationId xmlns:a16="http://schemas.microsoft.com/office/drawing/2014/main" id="{EE6A5FB7-4E03-C324-BB43-E9C8438F95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B43C1D8-E190-471F-8C0B-B882071058C7}" type="slidenum">
              <a:rPr lang="ru-RU" altLang="ru-RU" sz="1400"/>
              <a:pPr/>
              <a:t>54</a:t>
            </a:fld>
            <a:endParaRPr lang="ru-RU" altLang="ru-RU" sz="1400"/>
          </a:p>
        </p:txBody>
      </p:sp>
      <p:sp>
        <p:nvSpPr>
          <p:cNvPr id="69635" name="Rectangle 2">
            <a:extLst>
              <a:ext uri="{FF2B5EF4-FFF2-40B4-BE49-F238E27FC236}">
                <a16:creationId xmlns:a16="http://schemas.microsoft.com/office/drawing/2014/main" id="{FA85AC7B-B073-4F58-9C70-70FE18C7C12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b="1" i="1" dirty="0"/>
              <a:t>Группа 2. «Бизнес».</a:t>
            </a:r>
            <a:br>
              <a:rPr lang="ru-RU" altLang="ru-RU" sz="4000" b="1" i="1" dirty="0"/>
            </a:br>
            <a:r>
              <a:rPr lang="ru-RU" altLang="ru-RU" sz="4000" b="1" i="1" dirty="0">
                <a:solidFill>
                  <a:schemeClr val="tx1"/>
                </a:solidFill>
              </a:rPr>
              <a:t>Резюме</a:t>
            </a:r>
          </a:p>
        </p:txBody>
      </p:sp>
      <p:sp>
        <p:nvSpPr>
          <p:cNvPr id="69636" name="Rectangle 3">
            <a:extLst>
              <a:ext uri="{FF2B5EF4-FFF2-40B4-BE49-F238E27FC236}">
                <a16:creationId xmlns:a16="http://schemas.microsoft.com/office/drawing/2014/main" id="{075A1387-B04F-6025-EF08-D53E7D2DBC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400" b="0" i="0" dirty="0"/>
              <a:t>    </a:t>
            </a:r>
            <a:r>
              <a:rPr lang="ru-RU" altLang="ru-RU" sz="2800" b="0" i="0" dirty="0"/>
              <a:t>ФПГ могут, </a:t>
            </a:r>
            <a:r>
              <a:rPr lang="ru-RU" altLang="ru-RU" sz="2800" i="0" dirty="0"/>
              <a:t>как способствовать конкуренции, так и подавлять ее</a:t>
            </a:r>
            <a:r>
              <a:rPr lang="ru-RU" altLang="ru-RU" sz="2800" b="0" i="0" dirty="0"/>
              <a:t>, если они заинтересованы в существующем режиме.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800" b="0" i="0" dirty="0"/>
              <a:t>    Конкуренцию ФПГ в регионе не могут составить ни представители партии, </a:t>
            </a:r>
            <a:r>
              <a:rPr lang="ru-RU" altLang="ru-RU" sz="2800" i="0" dirty="0"/>
              <a:t>ни оппозиционеры, которые находятся в оппозиции не властям, а господствующей бизнес-структуре. </a:t>
            </a:r>
            <a:endParaRPr lang="ru-RU" altLang="ru-RU" sz="2800" b="0" i="0" dirty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800" b="0" i="0" dirty="0"/>
              <a:t>    </a:t>
            </a:r>
            <a:endParaRPr lang="ru-RU" altLang="ru-RU" sz="2800" dirty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Номер слайда 5">
            <a:extLst>
              <a:ext uri="{FF2B5EF4-FFF2-40B4-BE49-F238E27FC236}">
                <a16:creationId xmlns:a16="http://schemas.microsoft.com/office/drawing/2014/main" id="{B08F4494-6B0F-A9F1-6F61-E4EE71832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0EFFDB5-7E9A-4E0B-9B74-15C807C335AF}" type="slidenum">
              <a:rPr lang="ru-RU" altLang="ru-RU" sz="1400"/>
              <a:pPr/>
              <a:t>55</a:t>
            </a:fld>
            <a:endParaRPr lang="ru-RU" altLang="ru-RU" sz="1400"/>
          </a:p>
        </p:txBody>
      </p:sp>
      <p:sp>
        <p:nvSpPr>
          <p:cNvPr id="70659" name="Rectangle 2">
            <a:extLst>
              <a:ext uri="{FF2B5EF4-FFF2-40B4-BE49-F238E27FC236}">
                <a16:creationId xmlns:a16="http://schemas.microsoft.com/office/drawing/2014/main" id="{4060D849-D934-84E0-8518-8D749F905EC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i="1"/>
              <a:t>Группа 3. «Граждане»</a:t>
            </a:r>
          </a:p>
        </p:txBody>
      </p:sp>
      <p:sp>
        <p:nvSpPr>
          <p:cNvPr id="70660" name="Rectangle 3">
            <a:extLst>
              <a:ext uri="{FF2B5EF4-FFF2-40B4-BE49-F238E27FC236}">
                <a16:creationId xmlns:a16="http://schemas.microsoft.com/office/drawing/2014/main" id="{FDEA28EB-38B2-0B89-6185-5C0A35E8B3E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altLang="ru-RU" sz="2800" b="0" i="0"/>
              <a:t>   Основной причиной неконкурентного характера политических процессов в России является </a:t>
            </a:r>
            <a:r>
              <a:rPr lang="ru-RU" altLang="ru-RU" sz="2800" i="0"/>
              <a:t>отсутствие у населения спроса</a:t>
            </a:r>
            <a:r>
              <a:rPr lang="ru-RU" altLang="ru-RU" sz="2800" b="0" i="0"/>
              <a:t> на  политическую конкуренцию. </a:t>
            </a:r>
          </a:p>
          <a:p>
            <a:pPr eaLnBrk="1" hangingPunct="1">
              <a:buFontTx/>
              <a:buNone/>
            </a:pPr>
            <a:r>
              <a:rPr lang="ru-RU" altLang="ru-RU" sz="2800" b="0" i="0"/>
              <a:t>   Граждане </a:t>
            </a:r>
            <a:r>
              <a:rPr lang="ru-RU" altLang="ru-RU" sz="2800" i="0"/>
              <a:t>не готовы формировать запрос</a:t>
            </a:r>
            <a:r>
              <a:rPr lang="ru-RU" altLang="ru-RU" sz="2800" b="0" i="0"/>
              <a:t> на предложение конкуренции со</a:t>
            </a:r>
            <a:r>
              <a:rPr lang="ru-RU" altLang="ru-RU" sz="2800" i="0"/>
              <a:t> </a:t>
            </a:r>
            <a:r>
              <a:rPr lang="ru-RU" altLang="ru-RU" sz="2800" b="0" i="0"/>
              <a:t>стороны элит.</a:t>
            </a:r>
          </a:p>
          <a:p>
            <a:pPr eaLnBrk="1" hangingPunct="1">
              <a:buFontTx/>
              <a:buNone/>
            </a:pPr>
            <a:r>
              <a:rPr lang="ru-RU" altLang="ru-RU" sz="2800" b="0" i="0"/>
              <a:t>   Распространяется все большее </a:t>
            </a:r>
            <a:r>
              <a:rPr lang="ru-RU" altLang="ru-RU" sz="2800" i="0"/>
              <a:t>неверие в значимость гражданских действий.</a:t>
            </a:r>
            <a:r>
              <a:rPr lang="ru-RU" altLang="ru-RU" sz="2800" b="0"/>
              <a:t> 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Номер слайда 5">
            <a:extLst>
              <a:ext uri="{FF2B5EF4-FFF2-40B4-BE49-F238E27FC236}">
                <a16:creationId xmlns:a16="http://schemas.microsoft.com/office/drawing/2014/main" id="{BC9899BA-6B4C-FDC1-D878-EC7157C2F8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B87F54D-5C51-4009-AECB-73664E30940B}" type="slidenum">
              <a:rPr lang="ru-RU" altLang="ru-RU" sz="1400"/>
              <a:pPr/>
              <a:t>56</a:t>
            </a:fld>
            <a:endParaRPr lang="ru-RU" altLang="ru-RU" sz="1400"/>
          </a:p>
        </p:txBody>
      </p:sp>
      <p:sp>
        <p:nvSpPr>
          <p:cNvPr id="71683" name="Rectangle 2">
            <a:extLst>
              <a:ext uri="{FF2B5EF4-FFF2-40B4-BE49-F238E27FC236}">
                <a16:creationId xmlns:a16="http://schemas.microsoft.com/office/drawing/2014/main" id="{72CDB303-D767-4949-ECC5-E543192B4D9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i="1"/>
              <a:t>Группа 3. «Граждане»</a:t>
            </a:r>
          </a:p>
        </p:txBody>
      </p:sp>
      <p:sp>
        <p:nvSpPr>
          <p:cNvPr id="71684" name="Rectangle 3">
            <a:extLst>
              <a:ext uri="{FF2B5EF4-FFF2-40B4-BE49-F238E27FC236}">
                <a16:creationId xmlns:a16="http://schemas.microsoft.com/office/drawing/2014/main" id="{C5D50164-3237-EEB3-11E7-C2223B4EC91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800" i="0" dirty="0"/>
              <a:t>   Между выборами </a:t>
            </a:r>
            <a:r>
              <a:rPr lang="ru-RU" altLang="ru-RU" sz="2800" b="0" i="0" dirty="0"/>
              <a:t>население вообще никак </a:t>
            </a:r>
            <a:r>
              <a:rPr lang="ru-RU" altLang="ru-RU" sz="2800" i="0" dirty="0"/>
              <a:t>не</a:t>
            </a:r>
            <a:r>
              <a:rPr lang="ru-RU" altLang="ru-RU" sz="2800" b="0" i="0" dirty="0"/>
              <a:t> может</a:t>
            </a:r>
            <a:r>
              <a:rPr lang="ru-RU" altLang="ru-RU" sz="2800" i="0" dirty="0"/>
              <a:t> повлиять </a:t>
            </a:r>
            <a:r>
              <a:rPr lang="ru-RU" altLang="ru-RU" sz="2800" b="0" i="0" dirty="0"/>
              <a:t>на политический процесс, что приводит к </a:t>
            </a:r>
            <a:r>
              <a:rPr lang="ru-RU" altLang="ru-RU" sz="2800" i="0" dirty="0"/>
              <a:t>общественной апатии. </a:t>
            </a:r>
            <a:r>
              <a:rPr lang="ru-RU" altLang="ru-RU" sz="2800" b="0" i="0" dirty="0"/>
              <a:t>Граждане не принимают  участия в решении каждодневных задач, стоящих перед обществом.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800" i="0" dirty="0"/>
              <a:t>    </a:t>
            </a:r>
            <a:r>
              <a:rPr lang="ru-RU" altLang="ru-RU" sz="2800" b="0" i="0" dirty="0"/>
              <a:t>Широкая общественная дискуссия способствует как </a:t>
            </a:r>
            <a:r>
              <a:rPr lang="ru-RU" altLang="ru-RU" sz="2800" i="0" dirty="0"/>
              <a:t>гражданской активности</a:t>
            </a:r>
            <a:r>
              <a:rPr lang="ru-RU" altLang="ru-RU" sz="2800" b="0" i="0" dirty="0"/>
              <a:t>, так и </a:t>
            </a:r>
            <a:r>
              <a:rPr lang="ru-RU" altLang="ru-RU" sz="2800" i="0" dirty="0"/>
              <a:t>стимулирует элиты к широкой публичной общественной деятельности.</a:t>
            </a:r>
            <a:r>
              <a:rPr lang="ru-RU" altLang="ru-RU" sz="2800" b="0" i="0" dirty="0"/>
              <a:t> 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73042C14-5F51-8645-5FC5-A08E9A2069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600" b="1" i="1" dirty="0">
                <a:solidFill>
                  <a:schemeClr val="tx1"/>
                </a:solidFill>
              </a:rPr>
              <a:t>Группа 3. «Граждане»</a:t>
            </a:r>
            <a:endParaRPr lang="ru-RU" sz="3600" dirty="0"/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id="{B08802F6-77CA-926A-29E8-929B077CC2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7625" y="1600200"/>
            <a:ext cx="5278471" cy="4781127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000" i="0" dirty="0"/>
              <a:t>     Процессы политической конкуренции и гражданской активности неразрывно связаны</a:t>
            </a:r>
            <a:r>
              <a:rPr lang="ru-RU" altLang="ru-RU" sz="2000" b="0" i="0" dirty="0"/>
              <a:t>. Когда люди верят в смену и в изменения после этой смены, они начинают</a:t>
            </a:r>
            <a:r>
              <a:rPr lang="ru-RU" altLang="ru-RU" sz="2000" i="0" dirty="0"/>
              <a:t> активно участвовать и в избирательном процессе.</a:t>
            </a:r>
            <a:r>
              <a:rPr lang="ru-RU" altLang="ru-RU" sz="2000" b="0" i="0" dirty="0"/>
              <a:t>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000" i="0" dirty="0"/>
              <a:t>     Активность избирателей: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000" i="0" dirty="0"/>
              <a:t>    1989 год</a:t>
            </a:r>
            <a:r>
              <a:rPr lang="ru-RU" altLang="ru-RU" sz="2000" b="0" i="0" dirty="0"/>
              <a:t> (первые альтернативные выборы делегатов съезда народных депутатов) - более </a:t>
            </a:r>
            <a:r>
              <a:rPr lang="ru-RU" altLang="ru-RU" sz="2000" i="0" dirty="0"/>
              <a:t>90%</a:t>
            </a:r>
            <a:r>
              <a:rPr lang="ru-RU" altLang="ru-RU" sz="2000" b="0" i="0" dirty="0"/>
              <a:t> избирателей.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000" i="0" dirty="0"/>
              <a:t>     </a:t>
            </a:r>
            <a:r>
              <a:rPr lang="ru-RU" altLang="ru-RU" sz="2000" b="0" i="0" dirty="0"/>
              <a:t>Выборы в Государственную Думу) –   </a:t>
            </a:r>
            <a:r>
              <a:rPr lang="ru-RU" altLang="ru-RU" sz="2000" i="0" dirty="0"/>
              <a:t>50-60%</a:t>
            </a:r>
            <a:r>
              <a:rPr lang="ru-RU" altLang="ru-RU" sz="2000" b="0" i="0" dirty="0"/>
              <a:t> избирателей. </a:t>
            </a:r>
            <a:r>
              <a:rPr lang="ru-RU" altLang="ru-RU" sz="2000" b="0" i="0" u="sng" dirty="0"/>
              <a:t>Явка в 2016 году была самой низкой в истории федеральных выборов в России </a:t>
            </a:r>
            <a:r>
              <a:rPr lang="ru-RU" altLang="ru-RU" sz="2000" b="0" i="0" dirty="0"/>
              <a:t>– </a:t>
            </a:r>
            <a:r>
              <a:rPr lang="ru-RU" altLang="ru-RU" sz="2000" i="0" dirty="0"/>
              <a:t>47,8%</a:t>
            </a:r>
            <a:r>
              <a:rPr lang="ru-RU" altLang="ru-RU" sz="2000" b="0" i="0" dirty="0"/>
              <a:t>, то есть менее половины избирателей!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000" b="0" i="0" dirty="0"/>
              <a:t>      </a:t>
            </a:r>
            <a:endParaRPr lang="ru-RU" altLang="ru-RU" sz="2000" dirty="0"/>
          </a:p>
          <a:p>
            <a:pPr marL="0" indent="0">
              <a:buNone/>
            </a:pPr>
            <a:endParaRPr lang="ru-RU" sz="2000" dirty="0"/>
          </a:p>
        </p:txBody>
      </p:sp>
      <p:sp>
        <p:nvSpPr>
          <p:cNvPr id="9" name="Объект 8">
            <a:extLst>
              <a:ext uri="{FF2B5EF4-FFF2-40B4-BE49-F238E27FC236}">
                <a16:creationId xmlns:a16="http://schemas.microsoft.com/office/drawing/2014/main" id="{7CA372FB-FAAC-7A56-F9D3-BC1A45DFDA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92080" y="1600201"/>
            <a:ext cx="3394720" cy="4061048"/>
          </a:xfrm>
        </p:spPr>
        <p:txBody>
          <a:bodyPr/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pPr marL="0" indent="0">
              <a:buNone/>
            </a:pPr>
            <a:r>
              <a:rPr lang="ru-RU" altLang="ru-RU" sz="1800" dirty="0"/>
              <a:t>    </a:t>
            </a:r>
            <a:r>
              <a:rPr lang="ru-RU" altLang="ru-RU" sz="1800" i="0" dirty="0"/>
              <a:t>2021- </a:t>
            </a:r>
            <a:r>
              <a:rPr lang="en-US" altLang="ru-RU" sz="1800" i="0" dirty="0"/>
              <a:t>VIII</a:t>
            </a:r>
            <a:r>
              <a:rPr lang="ru-RU" altLang="ru-RU" sz="1800" i="0" dirty="0"/>
              <a:t> созыв - 51,72%  </a:t>
            </a:r>
          </a:p>
          <a:p>
            <a:pPr marL="0" indent="0">
              <a:buNone/>
            </a:pPr>
            <a:endParaRPr lang="ru-RU" sz="1800" dirty="0"/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170B62F-8E86-BE21-C48D-73403AB636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2AA6B1-BA69-4EA5-B217-28DBBA364DB2}" type="slidenum">
              <a:rPr lang="ru-RU" altLang="ru-RU" smtClean="0"/>
              <a:pPr>
                <a:defRPr/>
              </a:pPr>
              <a:t>57</a:t>
            </a:fld>
            <a:endParaRPr lang="ru-RU" alt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45EE830-D69E-3E34-3A70-5A86C82DFD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9063" y="1772816"/>
            <a:ext cx="3639643" cy="2737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89519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Номер слайда 5">
            <a:extLst>
              <a:ext uri="{FF2B5EF4-FFF2-40B4-BE49-F238E27FC236}">
                <a16:creationId xmlns:a16="http://schemas.microsoft.com/office/drawing/2014/main" id="{A50D1ED0-3E16-CE80-CB8D-6717157C5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AF69938-9B79-4145-8CB3-9F17784EA024}" type="slidenum">
              <a:rPr lang="ru-RU" altLang="ru-RU" sz="1400"/>
              <a:pPr/>
              <a:t>58</a:t>
            </a:fld>
            <a:endParaRPr lang="ru-RU" altLang="ru-RU" sz="1400"/>
          </a:p>
        </p:txBody>
      </p:sp>
      <p:sp>
        <p:nvSpPr>
          <p:cNvPr id="75779" name="Rectangle 2">
            <a:extLst>
              <a:ext uri="{FF2B5EF4-FFF2-40B4-BE49-F238E27FC236}">
                <a16:creationId xmlns:a16="http://schemas.microsoft.com/office/drawing/2014/main" id="{FDBEC7DA-D54A-F972-0579-F47116A1D14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i="1"/>
              <a:t>Группа 3. «Граждане»</a:t>
            </a:r>
          </a:p>
        </p:txBody>
      </p:sp>
      <p:sp>
        <p:nvSpPr>
          <p:cNvPr id="75780" name="Rectangle 3">
            <a:extLst>
              <a:ext uri="{FF2B5EF4-FFF2-40B4-BE49-F238E27FC236}">
                <a16:creationId xmlns:a16="http://schemas.microsoft.com/office/drawing/2014/main" id="{D0388C61-A388-DA16-E162-225294BA871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altLang="ru-RU" i="0" dirty="0"/>
              <a:t>   Объективная потребность </a:t>
            </a:r>
            <a:r>
              <a:rPr lang="ru-RU" altLang="ru-RU" b="0" i="0" dirty="0"/>
              <a:t>общества –</a:t>
            </a:r>
            <a:r>
              <a:rPr lang="ru-RU" altLang="ru-RU" i="0" dirty="0"/>
              <a:t> </a:t>
            </a:r>
            <a:r>
              <a:rPr lang="ru-RU" altLang="ru-RU" b="0" i="0" dirty="0"/>
              <a:t>в установлении</a:t>
            </a:r>
            <a:r>
              <a:rPr lang="ru-RU" altLang="ru-RU" i="0" dirty="0"/>
              <a:t> упорядоченной конкуренции.</a:t>
            </a:r>
          </a:p>
          <a:p>
            <a:pPr eaLnBrk="1" hangingPunct="1">
              <a:buFontTx/>
              <a:buNone/>
            </a:pPr>
            <a:r>
              <a:rPr lang="ru-RU" altLang="ru-RU" i="0" dirty="0"/>
              <a:t>   Субъективная потребность</a:t>
            </a:r>
            <a:r>
              <a:rPr lang="ru-RU" altLang="ru-RU" b="0" i="0" dirty="0"/>
              <a:t>, как элит, так и большинства населения – это </a:t>
            </a:r>
            <a:r>
              <a:rPr lang="ru-RU" altLang="ru-RU" i="0" dirty="0"/>
              <a:t>порядок, сохранение стабильности</a:t>
            </a:r>
            <a:r>
              <a:rPr lang="ru-RU" altLang="ru-RU" b="0" i="0" dirty="0"/>
              <a:t> общества.</a:t>
            </a:r>
            <a:r>
              <a:rPr lang="ru-RU" altLang="ru-RU" dirty="0"/>
              <a:t> 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Номер слайда 5">
            <a:extLst>
              <a:ext uri="{FF2B5EF4-FFF2-40B4-BE49-F238E27FC236}">
                <a16:creationId xmlns:a16="http://schemas.microsoft.com/office/drawing/2014/main" id="{B4DEC475-E817-556A-0AAF-91A607AD29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A29C1DA-F07B-47A6-8D36-D88CA8C5A6F2}" type="slidenum">
              <a:rPr lang="ru-RU" altLang="ru-RU" sz="1400"/>
              <a:pPr/>
              <a:t>59</a:t>
            </a:fld>
            <a:endParaRPr lang="ru-RU" altLang="ru-RU" sz="1400"/>
          </a:p>
        </p:txBody>
      </p:sp>
      <p:sp>
        <p:nvSpPr>
          <p:cNvPr id="76803" name="Rectangle 2">
            <a:extLst>
              <a:ext uri="{FF2B5EF4-FFF2-40B4-BE49-F238E27FC236}">
                <a16:creationId xmlns:a16="http://schemas.microsoft.com/office/drawing/2014/main" id="{02E22040-2E74-CB33-A2FC-F518F0FC9C9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i="1" dirty="0">
                <a:solidFill>
                  <a:schemeClr val="tx1"/>
                </a:solidFill>
              </a:rPr>
              <a:t>Группа 3. «Граждане»</a:t>
            </a:r>
          </a:p>
        </p:txBody>
      </p:sp>
      <p:sp>
        <p:nvSpPr>
          <p:cNvPr id="76804" name="Rectangle 3">
            <a:extLst>
              <a:ext uri="{FF2B5EF4-FFF2-40B4-BE49-F238E27FC236}">
                <a16:creationId xmlns:a16="http://schemas.microsoft.com/office/drawing/2014/main" id="{99534E48-F2A5-1420-147E-E11E175758D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400" i="0" dirty="0"/>
              <a:t>    Традиционалистские группы населения</a:t>
            </a:r>
            <a:r>
              <a:rPr lang="ru-RU" altLang="ru-RU" sz="2400" b="0" i="0" dirty="0"/>
              <a:t>, ориентированные на консервативную идеологию, при отсутствии или непопулярности в регионе общероссийских партий, представляющих их интересы, </a:t>
            </a:r>
            <a:r>
              <a:rPr lang="ru-RU" altLang="ru-RU" sz="2400" i="0" dirty="0"/>
              <a:t>обычно поддерживают региональные элиты, укрепляя дух сепаратизма.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400" i="0" dirty="0"/>
              <a:t>    Наиболее отчужденным от власти</a:t>
            </a:r>
            <a:r>
              <a:rPr lang="ru-RU" altLang="ru-RU" sz="2400" b="0" i="0" dirty="0"/>
              <a:t> оказывается </a:t>
            </a:r>
            <a:r>
              <a:rPr lang="ru-RU" altLang="ru-RU" sz="2400" i="0" dirty="0"/>
              <a:t>модернизированное население,</a:t>
            </a:r>
            <a:r>
              <a:rPr lang="ru-RU" altLang="ru-RU" sz="2400" b="0" i="0" dirty="0"/>
              <a:t> которое вынуждено опираться на мелкие региональные политические группировки.</a:t>
            </a:r>
            <a:r>
              <a:rPr lang="ru-RU" altLang="ru-RU" sz="2400" dirty="0"/>
              <a:t>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Номер слайда 5">
            <a:extLst>
              <a:ext uri="{FF2B5EF4-FFF2-40B4-BE49-F238E27FC236}">
                <a16:creationId xmlns:a16="http://schemas.microsoft.com/office/drawing/2014/main" id="{12BD8448-49D7-E8D0-56FB-63286A9865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57D9480-0ED8-479B-8F50-BC2F1E1866BD}" type="slidenum">
              <a:rPr lang="ru-RU" altLang="ru-RU" sz="1400"/>
              <a:pPr/>
              <a:t>6</a:t>
            </a:fld>
            <a:endParaRPr lang="ru-RU" altLang="ru-RU" sz="1400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4BDE0EF2-8AC3-661D-A27C-318B7A60813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b="1"/>
              <a:t>Структурированная политическая конкуренция</a:t>
            </a:r>
            <a:r>
              <a:rPr lang="ru-RU" altLang="ru-RU" sz="4000"/>
              <a:t> </a:t>
            </a:r>
          </a:p>
        </p:txBody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BF7AC98A-5058-6F10-9988-8A4A0814226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altLang="ru-RU" sz="2800" i="0"/>
              <a:t>1. Происходит в рамках строгих процедур и институтов</a:t>
            </a:r>
            <a:r>
              <a:rPr lang="ru-RU" altLang="ru-RU" sz="2800" b="0" i="0"/>
              <a:t> (партии, периодические выборы, свобода слова, объективный подсчет голосов, интеграция общественных интересов и конкуренция политических сил).</a:t>
            </a:r>
            <a:r>
              <a:rPr lang="ru-RU" altLang="ru-RU" sz="2800"/>
              <a:t> </a:t>
            </a:r>
          </a:p>
          <a:p>
            <a:pPr eaLnBrk="1" hangingPunct="1">
              <a:buFontTx/>
              <a:buNone/>
            </a:pPr>
            <a:r>
              <a:rPr lang="ru-RU" altLang="ru-RU" sz="2800" i="0"/>
              <a:t>2.</a:t>
            </a:r>
            <a:r>
              <a:rPr lang="ru-RU" altLang="ru-RU" sz="2800" b="0" i="0"/>
              <a:t> Является </a:t>
            </a:r>
            <a:r>
              <a:rPr lang="ru-RU" altLang="ru-RU" sz="2800" i="0"/>
              <a:t>саморегулирующейся системой,</a:t>
            </a:r>
            <a:r>
              <a:rPr lang="ru-RU" altLang="ru-RU" sz="2800" b="0" i="0"/>
              <a:t> не угасающей и не грозящей серьезными социальными катаклизмами.</a:t>
            </a:r>
            <a:endParaRPr lang="ru-RU" altLang="ru-RU" sz="280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Номер слайда 5">
            <a:extLst>
              <a:ext uri="{FF2B5EF4-FFF2-40B4-BE49-F238E27FC236}">
                <a16:creationId xmlns:a16="http://schemas.microsoft.com/office/drawing/2014/main" id="{A78C642D-2E0A-83EA-4D37-F1BA100FA1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0ABFE69-E08B-405F-8FCA-80D87DF77F26}" type="slidenum">
              <a:rPr lang="ru-RU" altLang="ru-RU" sz="1400"/>
              <a:pPr/>
              <a:t>60</a:t>
            </a:fld>
            <a:endParaRPr lang="ru-RU" altLang="ru-RU" sz="1400"/>
          </a:p>
        </p:txBody>
      </p:sp>
      <p:sp>
        <p:nvSpPr>
          <p:cNvPr id="77827" name="Rectangle 2">
            <a:extLst>
              <a:ext uri="{FF2B5EF4-FFF2-40B4-BE49-F238E27FC236}">
                <a16:creationId xmlns:a16="http://schemas.microsoft.com/office/drawing/2014/main" id="{8EA84755-094D-4C66-606A-018AF2E710E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b="1" i="1"/>
              <a:t>Группа 3. «Граждане».</a:t>
            </a:r>
            <a:br>
              <a:rPr lang="ru-RU" altLang="ru-RU" sz="4000" b="1" i="1"/>
            </a:br>
            <a:r>
              <a:rPr lang="ru-RU" altLang="ru-RU" sz="4000" b="1" i="1"/>
              <a:t>Пропорция Габриэля Алмонда</a:t>
            </a:r>
          </a:p>
        </p:txBody>
      </p:sp>
      <p:sp>
        <p:nvSpPr>
          <p:cNvPr id="77828" name="Rectangle 3">
            <a:extLst>
              <a:ext uri="{FF2B5EF4-FFF2-40B4-BE49-F238E27FC236}">
                <a16:creationId xmlns:a16="http://schemas.microsoft.com/office/drawing/2014/main" id="{7212D120-2584-7E19-8CCC-C61C3ABEDF3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altLang="ru-RU" sz="3600" b="0" i="0" dirty="0"/>
              <a:t>   </a:t>
            </a:r>
          </a:p>
          <a:p>
            <a:pPr eaLnBrk="1" hangingPunct="1">
              <a:buFontTx/>
              <a:buNone/>
            </a:pPr>
            <a:r>
              <a:rPr lang="ru-RU" altLang="ru-RU" sz="3600" b="0" i="0" dirty="0"/>
              <a:t>   Одно из свидетельств уровня политической конкуренции в обществе</a:t>
            </a:r>
            <a:r>
              <a:rPr lang="ru-RU" altLang="ru-RU" sz="3600" i="0" dirty="0"/>
              <a:t> – </a:t>
            </a:r>
            <a:r>
              <a:rPr lang="ru-RU" altLang="ru-RU" sz="3600" i="0" u="sng" dirty="0"/>
              <a:t>пропорция выражаемой обществом поддержки радикализма, либерализма и консерватизма</a:t>
            </a:r>
            <a:r>
              <a:rPr lang="ru-RU" altLang="ru-RU" sz="3600" i="0" dirty="0"/>
              <a:t>.</a:t>
            </a:r>
            <a:r>
              <a:rPr lang="ru-RU" altLang="ru-RU" sz="3600" b="0" i="0" dirty="0"/>
              <a:t> </a:t>
            </a:r>
            <a:endParaRPr lang="ru-RU" altLang="ru-RU" sz="3600" dirty="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E69CBEB7-9F94-E93C-48E0-36E3B1A7BF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2800" b="1" i="1" dirty="0">
                <a:solidFill>
                  <a:schemeClr val="tx1"/>
                </a:solidFill>
              </a:rPr>
              <a:t>Группа 3. «Граждане».</a:t>
            </a:r>
            <a:br>
              <a:rPr lang="ru-RU" altLang="ru-RU" sz="2800" b="1" i="1" dirty="0">
                <a:solidFill>
                  <a:schemeClr val="tx1"/>
                </a:solidFill>
              </a:rPr>
            </a:br>
            <a:r>
              <a:rPr lang="ru-RU" altLang="ru-RU" sz="2800" b="1" i="1" dirty="0">
                <a:solidFill>
                  <a:schemeClr val="tx1"/>
                </a:solidFill>
              </a:rPr>
              <a:t>Пропорция Габриэля </a:t>
            </a:r>
            <a:r>
              <a:rPr lang="ru-RU" altLang="ru-RU" sz="2800" b="1" i="1" dirty="0" err="1">
                <a:solidFill>
                  <a:schemeClr val="tx1"/>
                </a:solidFill>
              </a:rPr>
              <a:t>Алмонда</a:t>
            </a:r>
            <a:r>
              <a:rPr lang="ru-RU" altLang="ru-RU" sz="2800" b="1" i="1" dirty="0">
                <a:solidFill>
                  <a:schemeClr val="tx1"/>
                </a:solidFill>
              </a:rPr>
              <a:t> </a:t>
            </a:r>
            <a:br>
              <a:rPr lang="ru-RU" altLang="ru-RU" sz="2800" b="1" i="1" dirty="0">
                <a:solidFill>
                  <a:schemeClr val="tx1"/>
                </a:solidFill>
              </a:rPr>
            </a:br>
            <a:r>
              <a:rPr lang="ru-RU" altLang="ru-RU" sz="2800" b="1" i="1" dirty="0">
                <a:solidFill>
                  <a:schemeClr val="tx1"/>
                </a:solidFill>
              </a:rPr>
              <a:t>(выборы в ГД РФ)</a:t>
            </a:r>
            <a:endParaRPr lang="ru-RU" sz="2800" dirty="0">
              <a:solidFill>
                <a:schemeClr val="tx1"/>
              </a:solidFill>
            </a:endParaRPr>
          </a:p>
        </p:txBody>
      </p:sp>
      <p:graphicFrame>
        <p:nvGraphicFramePr>
          <p:cNvPr id="7" name="Таблица 7">
            <a:extLst>
              <a:ext uri="{FF2B5EF4-FFF2-40B4-BE49-F238E27FC236}">
                <a16:creationId xmlns:a16="http://schemas.microsoft.com/office/drawing/2014/main" id="{5C8FC206-18CF-7718-7A5D-25FF3511BD93}"/>
              </a:ext>
            </a:extLst>
          </p:cNvPr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812146542"/>
              </p:ext>
            </p:extLst>
          </p:nvPr>
        </p:nvGraphicFramePr>
        <p:xfrm>
          <a:off x="467544" y="1627505"/>
          <a:ext cx="8219256" cy="4617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7056">
                  <a:extLst>
                    <a:ext uri="{9D8B030D-6E8A-4147-A177-3AD203B41FA5}">
                      <a16:colId xmlns:a16="http://schemas.microsoft.com/office/drawing/2014/main" val="1160942396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1147165269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3251500854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11570527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радикализм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либерализм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консерватизм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52245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Развитое общество</a:t>
                      </a: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10</a:t>
                      </a: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40</a:t>
                      </a: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50</a:t>
                      </a: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02856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Развивающееся общество</a:t>
                      </a: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45</a:t>
                      </a: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25</a:t>
                      </a: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30</a:t>
                      </a: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75293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dirty="0"/>
                        <a:t>1993 г.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44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37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78957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dirty="0"/>
                        <a:t>1995 г.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47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89819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dirty="0"/>
                        <a:t>1999 г.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31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37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61323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dirty="0"/>
                        <a:t>2003 г.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43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38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86634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dirty="0"/>
                        <a:t>2007 г.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78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95317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dirty="0"/>
                        <a:t>2011 г.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61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3743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dirty="0"/>
                        <a:t>2016 г.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78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95403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dirty="0"/>
                        <a:t>2021 г.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72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4078651"/>
                  </a:ext>
                </a:extLst>
              </a:tr>
            </a:tbl>
          </a:graphicData>
        </a:graphic>
      </p:graphicFrame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BB5D5D2-9CF8-F468-E521-2FF55CC0D3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CEA149-21DD-4632-9D44-AEEDE1FA1168}" type="slidenum">
              <a:rPr lang="ru-RU" altLang="ru-RU" smtClean="0"/>
              <a:pPr>
                <a:defRPr/>
              </a:pPr>
              <a:t>61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5481324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Номер слайда 5">
            <a:extLst>
              <a:ext uri="{FF2B5EF4-FFF2-40B4-BE49-F238E27FC236}">
                <a16:creationId xmlns:a16="http://schemas.microsoft.com/office/drawing/2014/main" id="{8FA71389-5E3A-7F23-C1C5-63409C19C1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6F00DAB-8480-4D1D-9999-43D3FCE61678}" type="slidenum">
              <a:rPr lang="ru-RU" altLang="ru-RU" sz="1400"/>
              <a:pPr/>
              <a:t>62</a:t>
            </a:fld>
            <a:endParaRPr lang="ru-RU" altLang="ru-RU" sz="1400"/>
          </a:p>
        </p:txBody>
      </p:sp>
      <p:sp>
        <p:nvSpPr>
          <p:cNvPr id="81923" name="Rectangle 2">
            <a:extLst>
              <a:ext uri="{FF2B5EF4-FFF2-40B4-BE49-F238E27FC236}">
                <a16:creationId xmlns:a16="http://schemas.microsoft.com/office/drawing/2014/main" id="{86E2632D-7A3A-380D-5072-A1EAC8AB32E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 b="1"/>
              <a:t>Факторы, препятствующие развитию политической конкуренции:</a:t>
            </a:r>
          </a:p>
        </p:txBody>
      </p:sp>
      <p:sp>
        <p:nvSpPr>
          <p:cNvPr id="81924" name="Rectangle 3">
            <a:extLst>
              <a:ext uri="{FF2B5EF4-FFF2-40B4-BE49-F238E27FC236}">
                <a16:creationId xmlns:a16="http://schemas.microsoft.com/office/drawing/2014/main" id="{BC46DD69-4962-A007-ED29-DC3343256D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ru-RU" sz="1400" i="0" dirty="0"/>
              <a:t>Отсутствие раскола элит</a:t>
            </a:r>
            <a:r>
              <a:rPr lang="ru-RU" altLang="ru-RU" sz="1400" b="0" i="0" dirty="0"/>
              <a:t>, который закрепляется механизмом передачи власти посредством </a:t>
            </a:r>
            <a:r>
              <a:rPr lang="ru-RU" altLang="ru-RU" sz="1400" i="0" dirty="0"/>
              <a:t>преемника</a:t>
            </a:r>
            <a:r>
              <a:rPr lang="ru-RU" altLang="ru-RU" sz="1400" b="0" i="0" dirty="0"/>
              <a:t>;           </a:t>
            </a:r>
            <a:endParaRPr lang="ru-RU" altLang="ru-RU" sz="1400" i="0" dirty="0"/>
          </a:p>
          <a:p>
            <a:pPr eaLnBrk="1" hangingPunct="1">
              <a:lnSpc>
                <a:spcPct val="80000"/>
              </a:lnSpc>
            </a:pPr>
            <a:r>
              <a:rPr lang="ru-RU" altLang="ru-RU" sz="1400" i="0" dirty="0"/>
              <a:t>Подконтрольность </a:t>
            </a:r>
            <a:r>
              <a:rPr lang="ru-RU" altLang="ru-RU" sz="1400" b="0" i="0" dirty="0"/>
              <a:t>региональных и локальных </a:t>
            </a:r>
            <a:r>
              <a:rPr lang="ru-RU" altLang="ru-RU" sz="1400" i="0" dirty="0"/>
              <a:t>СМИ</a:t>
            </a:r>
            <a:r>
              <a:rPr lang="ru-RU" altLang="ru-RU" sz="1400" b="0" i="0" dirty="0"/>
              <a:t>; </a:t>
            </a:r>
            <a:endParaRPr lang="ru-RU" altLang="ru-RU" sz="1400" i="0" dirty="0"/>
          </a:p>
          <a:p>
            <a:pPr eaLnBrk="1" hangingPunct="1">
              <a:lnSpc>
                <a:spcPct val="80000"/>
              </a:lnSpc>
            </a:pPr>
            <a:r>
              <a:rPr lang="ru-RU" altLang="ru-RU" sz="1400" i="0" dirty="0"/>
              <a:t>Отсутствие альтернатив</a:t>
            </a:r>
            <a:r>
              <a:rPr lang="ru-RU" altLang="ru-RU" sz="1400" b="0" i="0" dirty="0"/>
              <a:t> (личностей, политических сил) </a:t>
            </a:r>
            <a:r>
              <a:rPr lang="ru-RU" altLang="ru-RU" sz="1400" i="0" dirty="0"/>
              <a:t>яркому харизматичному лидеру</a:t>
            </a:r>
            <a:r>
              <a:rPr lang="ru-RU" altLang="ru-RU" sz="1400" b="0" i="0" dirty="0"/>
              <a:t>; </a:t>
            </a:r>
            <a:endParaRPr lang="ru-RU" altLang="ru-RU" sz="1400" i="0" dirty="0"/>
          </a:p>
          <a:p>
            <a:pPr eaLnBrk="1" hangingPunct="1">
              <a:lnSpc>
                <a:spcPct val="80000"/>
              </a:lnSpc>
            </a:pPr>
            <a:r>
              <a:rPr lang="ru-RU" altLang="ru-RU" sz="1400" i="0" dirty="0"/>
              <a:t>Страх и апатия граждан;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1400" i="0" dirty="0"/>
              <a:t>Декоративная роль политических партий;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1400" i="0" dirty="0"/>
              <a:t>Негативное влияние ФПГ </a:t>
            </a:r>
            <a:r>
              <a:rPr lang="ru-RU" altLang="ru-RU" sz="1400" b="0" i="0" dirty="0"/>
              <a:t>или их</a:t>
            </a:r>
            <a:r>
              <a:rPr lang="ru-RU" altLang="ru-RU" sz="1400" i="0" dirty="0"/>
              <a:t> сговор с властью</a:t>
            </a:r>
            <a:r>
              <a:rPr lang="ru-RU" altLang="ru-RU" sz="1400" b="0" i="0" dirty="0"/>
              <a:t>; </a:t>
            </a:r>
            <a:endParaRPr lang="ru-RU" altLang="ru-RU" sz="1400" i="0" dirty="0"/>
          </a:p>
          <a:p>
            <a:pPr eaLnBrk="1" hangingPunct="1">
              <a:lnSpc>
                <a:spcPct val="80000"/>
              </a:lnSpc>
            </a:pPr>
            <a:r>
              <a:rPr lang="ru-RU" altLang="ru-RU" sz="1400" i="0" dirty="0"/>
              <a:t>Поддержка </a:t>
            </a:r>
            <a:r>
              <a:rPr lang="ru-RU" altLang="ru-RU" sz="1400" b="0" i="0" dirty="0"/>
              <a:t>регионального авторитарного режима </a:t>
            </a:r>
            <a:r>
              <a:rPr lang="ru-RU" altLang="ru-RU" sz="1400" i="0" dirty="0"/>
              <a:t>федеральным центром;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1400" i="0" dirty="0"/>
              <a:t>Подкармливание структур гражданского общества</a:t>
            </a:r>
            <a:r>
              <a:rPr lang="ru-RU" altLang="ru-RU" sz="1400" b="0" i="0" dirty="0"/>
              <a:t>; </a:t>
            </a:r>
            <a:endParaRPr lang="ru-RU" altLang="ru-RU" sz="1400" i="0" dirty="0"/>
          </a:p>
          <a:p>
            <a:pPr eaLnBrk="1" hangingPunct="1">
              <a:lnSpc>
                <a:spcPct val="80000"/>
              </a:lnSpc>
            </a:pPr>
            <a:r>
              <a:rPr lang="ru-RU" altLang="ru-RU" sz="1400" i="0" dirty="0"/>
              <a:t>Существование консолидирующего регионального мифа,</a:t>
            </a:r>
            <a:r>
              <a:rPr lang="ru-RU" altLang="ru-RU" sz="1400" b="0" i="0" dirty="0"/>
              <a:t> воплощенного региональным лидером; </a:t>
            </a:r>
            <a:endParaRPr lang="ru-RU" altLang="ru-RU" sz="1400" i="0" dirty="0"/>
          </a:p>
          <a:p>
            <a:pPr eaLnBrk="1" hangingPunct="1">
              <a:lnSpc>
                <a:spcPct val="80000"/>
              </a:lnSpc>
            </a:pPr>
            <a:r>
              <a:rPr lang="ru-RU" altLang="ru-RU" sz="1400" i="0" dirty="0"/>
              <a:t>Традиции  патернализма</a:t>
            </a:r>
            <a:r>
              <a:rPr lang="ru-RU" altLang="ru-RU" sz="1400" b="0" i="0" dirty="0"/>
              <a:t>;  </a:t>
            </a:r>
            <a:endParaRPr lang="ru-RU" altLang="ru-RU" sz="1400" i="0" dirty="0"/>
          </a:p>
          <a:p>
            <a:pPr eaLnBrk="1" hangingPunct="1">
              <a:lnSpc>
                <a:spcPct val="80000"/>
              </a:lnSpc>
            </a:pPr>
            <a:r>
              <a:rPr lang="ru-RU" altLang="ru-RU" sz="1400" i="0" dirty="0"/>
              <a:t>Этнические факторы</a:t>
            </a:r>
            <a:r>
              <a:rPr lang="ru-RU" altLang="ru-RU" sz="1400" b="0" i="0" dirty="0"/>
              <a:t>;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1400" b="0" i="0" dirty="0"/>
              <a:t>Активное использование </a:t>
            </a:r>
            <a:r>
              <a:rPr lang="ru-RU" altLang="ru-RU" sz="1400" i="0" dirty="0"/>
              <a:t>административного ресурса</a:t>
            </a:r>
            <a:r>
              <a:rPr lang="ru-RU" altLang="ru-RU" sz="1400" b="0" i="0" dirty="0"/>
              <a:t>.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Номер слайда 5">
            <a:extLst>
              <a:ext uri="{FF2B5EF4-FFF2-40B4-BE49-F238E27FC236}">
                <a16:creationId xmlns:a16="http://schemas.microsoft.com/office/drawing/2014/main" id="{2F90E521-F756-20AD-50C4-E99506B92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44559C3-C1F7-405A-A029-38237AA0DC6F}" type="slidenum">
              <a:rPr lang="ru-RU" altLang="ru-RU" sz="1400"/>
              <a:pPr/>
              <a:t>63</a:t>
            </a:fld>
            <a:endParaRPr lang="ru-RU" altLang="ru-RU" sz="1400"/>
          </a:p>
        </p:txBody>
      </p:sp>
      <p:sp>
        <p:nvSpPr>
          <p:cNvPr id="82947" name="Rectangle 2">
            <a:extLst>
              <a:ext uri="{FF2B5EF4-FFF2-40B4-BE49-F238E27FC236}">
                <a16:creationId xmlns:a16="http://schemas.microsoft.com/office/drawing/2014/main" id="{47EA31B9-6435-F26D-025F-16C4E798EB3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 b="1"/>
              <a:t>Факторы, способствующие развитию политической конкуренции:</a:t>
            </a:r>
          </a:p>
        </p:txBody>
      </p:sp>
      <p:sp>
        <p:nvSpPr>
          <p:cNvPr id="82948" name="Rectangle 3">
            <a:extLst>
              <a:ext uri="{FF2B5EF4-FFF2-40B4-BE49-F238E27FC236}">
                <a16:creationId xmlns:a16="http://schemas.microsoft.com/office/drawing/2014/main" id="{C479F8A1-AFD5-A805-C386-00A88CFFDF5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ru-RU" sz="1400" i="0"/>
              <a:t>региональные традиции</a:t>
            </a:r>
            <a:r>
              <a:rPr lang="ru-RU" altLang="ru-RU" sz="1400" b="0" i="0"/>
              <a:t> конкуренции;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1400" b="0" i="0"/>
              <a:t>экономико-географическая,  отраслевая, этническая, конфессиональная </a:t>
            </a:r>
            <a:r>
              <a:rPr lang="ru-RU" altLang="ru-RU" sz="1400" i="0"/>
              <a:t>дифференциация</a:t>
            </a:r>
            <a:r>
              <a:rPr lang="ru-RU" altLang="ru-RU" sz="1400" b="0" i="0"/>
              <a:t> региона; </a:t>
            </a:r>
            <a:endParaRPr lang="ru-RU" altLang="ru-RU" sz="1400" i="0"/>
          </a:p>
          <a:p>
            <a:pPr eaLnBrk="1" hangingPunct="1">
              <a:lnSpc>
                <a:spcPct val="80000"/>
              </a:lnSpc>
            </a:pPr>
            <a:r>
              <a:rPr lang="ru-RU" altLang="ru-RU" sz="1400" i="0"/>
              <a:t>межуровневые противоречия властных элит</a:t>
            </a:r>
            <a:r>
              <a:rPr lang="ru-RU" altLang="ru-RU" sz="1400" b="0" i="0"/>
              <a:t> (мэр-губернатор, губернатор-полпред, президент-губернатор)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1400" b="0" i="0"/>
              <a:t>наличие </a:t>
            </a:r>
            <a:r>
              <a:rPr lang="ru-RU" altLang="ru-RU" sz="1400" i="0"/>
              <a:t>политической элиты</a:t>
            </a:r>
            <a:r>
              <a:rPr lang="ru-RU" altLang="ru-RU" sz="1400" b="0" i="0"/>
              <a:t>, поколения дееспособных политиков, </a:t>
            </a:r>
            <a:r>
              <a:rPr lang="ru-RU" altLang="ru-RU" sz="1400" i="0"/>
              <a:t>могущих составить конкуренцию </a:t>
            </a:r>
            <a:r>
              <a:rPr lang="ru-RU" altLang="ru-RU" sz="1400" b="0" i="0"/>
              <a:t>действующей власти; </a:t>
            </a:r>
            <a:endParaRPr lang="ru-RU" altLang="ru-RU" sz="1400" i="0"/>
          </a:p>
          <a:p>
            <a:pPr eaLnBrk="1" hangingPunct="1">
              <a:lnSpc>
                <a:spcPct val="80000"/>
              </a:lnSpc>
            </a:pPr>
            <a:r>
              <a:rPr lang="ru-RU" altLang="ru-RU" sz="1400" i="0"/>
              <a:t>наличие развитого медиа-рынка</a:t>
            </a:r>
            <a:r>
              <a:rPr lang="ru-RU" altLang="ru-RU" sz="1400" b="0" i="0"/>
              <a:t> независимых СМИ;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1400" b="0" i="0"/>
              <a:t>наличие </a:t>
            </a:r>
            <a:r>
              <a:rPr lang="ru-RU" altLang="ru-RU" sz="1400" i="0"/>
              <a:t>нескольких конкурирующих финансово-промышленных групп</a:t>
            </a:r>
            <a:r>
              <a:rPr lang="ru-RU" altLang="ru-RU" sz="1400" b="0" i="0"/>
              <a:t>, несущих иной тип политической культуры; </a:t>
            </a:r>
            <a:endParaRPr lang="ru-RU" altLang="ru-RU" sz="1400" i="0"/>
          </a:p>
          <a:p>
            <a:pPr eaLnBrk="1" hangingPunct="1">
              <a:lnSpc>
                <a:spcPct val="80000"/>
              </a:lnSpc>
            </a:pPr>
            <a:r>
              <a:rPr lang="ru-RU" altLang="ru-RU" sz="1400" i="0"/>
              <a:t>пропорциональная система выборов региональных парламентов, развитие парламентаризма в регионе</a:t>
            </a:r>
            <a:r>
              <a:rPr lang="ru-RU" altLang="ru-RU" sz="1400" b="0" i="0"/>
              <a:t>; 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1400" b="0" i="0"/>
              <a:t>высокий</a:t>
            </a:r>
            <a:r>
              <a:rPr lang="ru-RU" altLang="ru-RU" sz="1400" i="0"/>
              <a:t> интеллектуальный научный и образовательный потенциал</a:t>
            </a:r>
            <a:r>
              <a:rPr lang="ru-RU" altLang="ru-RU" sz="1400" b="0" i="0"/>
              <a:t>;</a:t>
            </a:r>
            <a:endParaRPr lang="ru-RU" altLang="ru-RU" sz="1400" b="0"/>
          </a:p>
          <a:p>
            <a:pPr eaLnBrk="1" hangingPunct="1">
              <a:lnSpc>
                <a:spcPct val="80000"/>
              </a:lnSpc>
            </a:pPr>
            <a:r>
              <a:rPr lang="ru-RU" altLang="ru-RU" sz="1400" b="0"/>
              <a:t> </a:t>
            </a:r>
            <a:r>
              <a:rPr lang="ru-RU" altLang="ru-RU" sz="1400" u="sng"/>
              <a:t>деятельность общественных ассоциаций</a:t>
            </a:r>
            <a:r>
              <a:rPr lang="ru-RU" altLang="ru-RU" sz="1400" b="0" u="sng"/>
              <a:t>, </a:t>
            </a:r>
            <a:r>
              <a:rPr lang="ru-RU" altLang="ru-RU" sz="1400" u="sng"/>
              <a:t>как элементов гражданского общества.</a:t>
            </a:r>
            <a:r>
              <a:rPr lang="ru-RU" altLang="ru-RU" sz="1400"/>
              <a:t> 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Номер слайда 5">
            <a:extLst>
              <a:ext uri="{FF2B5EF4-FFF2-40B4-BE49-F238E27FC236}">
                <a16:creationId xmlns:a16="http://schemas.microsoft.com/office/drawing/2014/main" id="{2337BF3B-BB9D-E81A-8774-C1273B637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FA4DAA9-31BD-4F6A-90F4-A6E83C5E1CD2}" type="slidenum">
              <a:rPr lang="ru-RU" altLang="ru-RU" sz="1400"/>
              <a:pPr/>
              <a:t>64</a:t>
            </a:fld>
            <a:endParaRPr lang="ru-RU" altLang="ru-RU" sz="1400"/>
          </a:p>
        </p:txBody>
      </p:sp>
      <p:sp>
        <p:nvSpPr>
          <p:cNvPr id="83971" name="Rectangle 2">
            <a:extLst>
              <a:ext uri="{FF2B5EF4-FFF2-40B4-BE49-F238E27FC236}">
                <a16:creationId xmlns:a16="http://schemas.microsoft.com/office/drawing/2014/main" id="{EC1CF1E9-A8D9-AE49-0C31-DEFDDE308A6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b="1" dirty="0"/>
              <a:t>Гражданское общество</a:t>
            </a:r>
          </a:p>
        </p:txBody>
      </p:sp>
      <p:sp>
        <p:nvSpPr>
          <p:cNvPr id="83972" name="Rectangle 3">
            <a:extLst>
              <a:ext uri="{FF2B5EF4-FFF2-40B4-BE49-F238E27FC236}">
                <a16:creationId xmlns:a16="http://schemas.microsoft.com/office/drawing/2014/main" id="{E0BBA3C5-2817-7CDD-E4B5-D98534996BC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400" i="0"/>
              <a:t>    Именно гражданское общество является единственным неустранимым фактором политической конкуренции,</a:t>
            </a:r>
            <a:r>
              <a:rPr lang="ru-RU" altLang="ru-RU" sz="2400" b="0" i="0"/>
              <a:t> институтом, который осознает свои интересы, умеет структурироваться по этим интересам в виде политических партий, ведущих  борьбу за власть.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400" i="0"/>
              <a:t>    Имитация</a:t>
            </a:r>
            <a:r>
              <a:rPr lang="ru-RU" altLang="ru-RU" sz="2400" b="0" i="0"/>
              <a:t> и, одновременно, </a:t>
            </a:r>
            <a:r>
              <a:rPr lang="ru-RU" altLang="ru-RU" sz="2400" i="0"/>
              <a:t>дискредитация</a:t>
            </a:r>
            <a:r>
              <a:rPr lang="ru-RU" altLang="ru-RU" sz="2400" b="0" i="0"/>
              <a:t> демократических институтов, </a:t>
            </a:r>
            <a:r>
              <a:rPr lang="ru-RU" altLang="ru-RU" sz="2400" i="0"/>
              <a:t>институтов гражданского общества является важнейшим фактором сохранения авторитарной власти.</a:t>
            </a:r>
            <a:r>
              <a:rPr lang="ru-RU" altLang="ru-RU" sz="2400" b="0" i="0"/>
              <a:t>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400" i="0"/>
              <a:t>    Только посредством политического просвещения, формирования политической культуры </a:t>
            </a:r>
            <a:r>
              <a:rPr lang="ru-RU" altLang="ru-RU" sz="2400" b="0" i="0"/>
              <a:t>общество можно получить механизм гражданского контроля власти.</a:t>
            </a:r>
            <a:r>
              <a:rPr lang="ru-RU" altLang="ru-RU" sz="2400"/>
              <a:t> 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Номер слайда 5">
            <a:extLst>
              <a:ext uri="{FF2B5EF4-FFF2-40B4-BE49-F238E27FC236}">
                <a16:creationId xmlns:a16="http://schemas.microsoft.com/office/drawing/2014/main" id="{A443BC7E-1C2A-8179-2174-FBFDCFB214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35446CD-917D-4FE7-B87A-25BA62F77CA0}" type="slidenum">
              <a:rPr lang="ru-RU" altLang="ru-RU" sz="1400"/>
              <a:pPr/>
              <a:t>65</a:t>
            </a:fld>
            <a:endParaRPr lang="ru-RU" altLang="ru-RU" sz="1400"/>
          </a:p>
        </p:txBody>
      </p:sp>
      <p:sp>
        <p:nvSpPr>
          <p:cNvPr id="84995" name="Rectangle 2">
            <a:extLst>
              <a:ext uri="{FF2B5EF4-FFF2-40B4-BE49-F238E27FC236}">
                <a16:creationId xmlns:a16="http://schemas.microsoft.com/office/drawing/2014/main" id="{F8F8E64C-7DE8-3A1A-2673-34E5C114FCB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b="1" dirty="0"/>
              <a:t>Гражданское общество. Определение</a:t>
            </a:r>
          </a:p>
        </p:txBody>
      </p:sp>
      <p:sp>
        <p:nvSpPr>
          <p:cNvPr id="84996" name="Rectangle 3">
            <a:extLst>
              <a:ext uri="{FF2B5EF4-FFF2-40B4-BE49-F238E27FC236}">
                <a16:creationId xmlns:a16="http://schemas.microsoft.com/office/drawing/2014/main" id="{1D3B57EA-B7BE-F47A-2F37-C0BE78D44F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400" b="0" i="0" dirty="0"/>
              <a:t>    Согласно широкой трактовке </a:t>
            </a:r>
            <a:r>
              <a:rPr lang="ru-RU" altLang="ru-RU" sz="2400" i="0" dirty="0"/>
              <a:t>Гегеля,</a:t>
            </a:r>
            <a:r>
              <a:rPr lang="ru-RU" altLang="ru-RU" sz="2400" b="0" i="0" dirty="0"/>
              <a:t> </a:t>
            </a:r>
            <a:r>
              <a:rPr lang="ru-RU" altLang="ru-RU" sz="2400" i="0" dirty="0"/>
              <a:t>гражданское общество является системой потребностей, основанной на частной собственности</a:t>
            </a:r>
            <a:r>
              <a:rPr lang="ru-RU" altLang="ru-RU" sz="2400" b="0" i="0" dirty="0"/>
              <a:t>, в которую входят такие </a:t>
            </a:r>
            <a:r>
              <a:rPr lang="ru-RU" altLang="ru-RU" sz="2400" i="0" dirty="0"/>
              <a:t>элементы</a:t>
            </a:r>
            <a:r>
              <a:rPr lang="ru-RU" altLang="ru-RU" sz="2400" b="0" i="0" dirty="0"/>
              <a:t>, как религия, семья, сословие, государственное устройство, право, мораль, долг, культура, образование, законы и вытекающие из них взаимные юридические связи субъектов.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400" b="0" i="0" dirty="0"/>
              <a:t>    В более привычном понимании г</a:t>
            </a:r>
            <a:r>
              <a:rPr lang="ru-RU" altLang="ru-RU" sz="2400" i="0" dirty="0"/>
              <a:t>ражданское общество - это организации, объединяющие все группы интересов,</a:t>
            </a:r>
            <a:r>
              <a:rPr lang="ru-RU" altLang="ru-RU" sz="2400" b="0" i="0" dirty="0"/>
              <a:t> т.е. организации и ассоциации, существующие вне государства, включая профсоюзы, профессиональные, этнические ассоциации </a:t>
            </a:r>
            <a:r>
              <a:rPr lang="ru-RU" altLang="ru-RU" sz="2400" i="0" dirty="0"/>
              <a:t>и, что немаловажно,  рынок.</a:t>
            </a:r>
            <a:r>
              <a:rPr lang="ru-RU" altLang="ru-RU" sz="2400" dirty="0"/>
              <a:t> </a:t>
            </a: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Номер слайда 5">
            <a:extLst>
              <a:ext uri="{FF2B5EF4-FFF2-40B4-BE49-F238E27FC236}">
                <a16:creationId xmlns:a16="http://schemas.microsoft.com/office/drawing/2014/main" id="{010B9854-81E7-0EF3-E0A5-F49A41718F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077A822-3133-4C2B-857A-41D3FB38BFE9}" type="slidenum">
              <a:rPr lang="ru-RU" altLang="ru-RU" sz="1400"/>
              <a:pPr/>
              <a:t>66</a:t>
            </a:fld>
            <a:endParaRPr lang="ru-RU" altLang="ru-RU" sz="1400"/>
          </a:p>
        </p:txBody>
      </p:sp>
      <p:sp>
        <p:nvSpPr>
          <p:cNvPr id="86019" name="Rectangle 2">
            <a:extLst>
              <a:ext uri="{FF2B5EF4-FFF2-40B4-BE49-F238E27FC236}">
                <a16:creationId xmlns:a16="http://schemas.microsoft.com/office/drawing/2014/main" id="{D22D87B4-DB64-BF40-8322-0B0A406D820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b="1" dirty="0"/>
              <a:t>Гражданское общество. Бизнес</a:t>
            </a:r>
          </a:p>
        </p:txBody>
      </p:sp>
      <p:sp>
        <p:nvSpPr>
          <p:cNvPr id="86020" name="Rectangle 3">
            <a:extLst>
              <a:ext uri="{FF2B5EF4-FFF2-40B4-BE49-F238E27FC236}">
                <a16:creationId xmlns:a16="http://schemas.microsoft.com/office/drawing/2014/main" id="{70EFB46F-DEB6-B847-6D4A-67E43BA9A7E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altLang="ru-RU" i="0" dirty="0"/>
              <a:t>   И бизнес, и партии, получившие доступ к власти, выходят из сферы гражданского общества.</a:t>
            </a:r>
            <a:r>
              <a:rPr lang="ru-RU" altLang="ru-RU" b="0" i="0" dirty="0"/>
              <a:t> </a:t>
            </a:r>
            <a:r>
              <a:rPr lang="ru-RU" altLang="ru-RU" i="0" dirty="0"/>
              <a:t> </a:t>
            </a:r>
          </a:p>
          <a:p>
            <a:pPr eaLnBrk="1" hangingPunct="1">
              <a:buFontTx/>
              <a:buNone/>
            </a:pPr>
            <a:r>
              <a:rPr lang="ru-RU" altLang="ru-RU" i="0" dirty="0"/>
              <a:t>   </a:t>
            </a:r>
            <a:r>
              <a:rPr lang="ru-RU" altLang="ru-RU" b="0" i="0" dirty="0"/>
              <a:t>В борьбе бюрократии и бизнеса  общество должно стать на сторону последнего, хотя бы потому, что </a:t>
            </a:r>
            <a:r>
              <a:rPr lang="ru-RU" altLang="ru-RU" i="0" dirty="0"/>
              <a:t>рынок </a:t>
            </a:r>
            <a:r>
              <a:rPr lang="ru-RU" altLang="ru-RU" b="0" i="0" dirty="0"/>
              <a:t>– также </a:t>
            </a:r>
            <a:r>
              <a:rPr lang="ru-RU" altLang="ru-RU" i="0" dirty="0"/>
              <a:t>необходимый атрибут гражданского общества.</a:t>
            </a:r>
            <a:r>
              <a:rPr lang="ru-RU" altLang="ru-RU" dirty="0"/>
              <a:t> 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Номер слайда 5">
            <a:extLst>
              <a:ext uri="{FF2B5EF4-FFF2-40B4-BE49-F238E27FC236}">
                <a16:creationId xmlns:a16="http://schemas.microsoft.com/office/drawing/2014/main" id="{4B4C28C5-1024-3F88-7D13-44EEFCD4E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AAAC3E1-49E4-4049-8DC1-43101B5A2D0D}" type="slidenum">
              <a:rPr lang="ru-RU" altLang="ru-RU" sz="1400"/>
              <a:pPr/>
              <a:t>67</a:t>
            </a:fld>
            <a:endParaRPr lang="ru-RU" altLang="ru-RU" sz="1400"/>
          </a:p>
        </p:txBody>
      </p:sp>
      <p:sp>
        <p:nvSpPr>
          <p:cNvPr id="87043" name="Rectangle 2">
            <a:extLst>
              <a:ext uri="{FF2B5EF4-FFF2-40B4-BE49-F238E27FC236}">
                <a16:creationId xmlns:a16="http://schemas.microsoft.com/office/drawing/2014/main" id="{6DAE81D2-830D-D782-2B08-DCF44B728C2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b="1" dirty="0"/>
              <a:t>Общество личной ответственности</a:t>
            </a:r>
          </a:p>
        </p:txBody>
      </p:sp>
      <p:sp>
        <p:nvSpPr>
          <p:cNvPr id="87044" name="Rectangle 3">
            <a:extLst>
              <a:ext uri="{FF2B5EF4-FFF2-40B4-BE49-F238E27FC236}">
                <a16:creationId xmlns:a16="http://schemas.microsoft.com/office/drawing/2014/main" id="{76E87180-B5C7-8789-2751-4E69E7E4CE1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800" b="0" i="0" dirty="0"/>
              <a:t>   </a:t>
            </a:r>
            <a:r>
              <a:rPr lang="ru-RU" altLang="ru-RU" sz="2400" b="0" i="0" dirty="0"/>
              <a:t>Гегель также </a:t>
            </a:r>
            <a:r>
              <a:rPr lang="ru-RU" altLang="ru-RU" sz="2400" i="0" dirty="0"/>
              <a:t>противопоставлял гражданское общество дикости</a:t>
            </a:r>
            <a:r>
              <a:rPr lang="ru-RU" altLang="ru-RU" sz="2400" b="0" i="0" dirty="0"/>
              <a:t>, неразвитости, не цивилизованности. </a:t>
            </a:r>
            <a:r>
              <a:rPr lang="ru-RU" altLang="ru-RU" sz="2400" i="0" dirty="0"/>
              <a:t>Главным элементом в учении Гегеля о гражданском обществе является человек</a:t>
            </a:r>
            <a:r>
              <a:rPr lang="ru-RU" altLang="ru-RU" sz="2400" b="0" i="0" dirty="0"/>
              <a:t>, который представляется для себя самоцелью, но может удовлетворить свои запросы, только находясь в определенных отношениях с другими людьми. Поэтому необходимо широкое гражданское просвещение.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800" i="0" dirty="0"/>
              <a:t>   Гражданское общество, как и сама демократия, – это, прежде всего общество личной ответственности.</a:t>
            </a:r>
            <a:r>
              <a:rPr lang="ru-RU" altLang="ru-RU" sz="2800" dirty="0"/>
              <a:t> 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Номер слайда 5">
            <a:extLst>
              <a:ext uri="{FF2B5EF4-FFF2-40B4-BE49-F238E27FC236}">
                <a16:creationId xmlns:a16="http://schemas.microsoft.com/office/drawing/2014/main" id="{B5F33A3C-6078-CC92-9DEB-3DC8A790B7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8B03BE9-6BE1-4729-82B9-2179BF74D224}" type="slidenum">
              <a:rPr lang="ru-RU" altLang="ru-RU" sz="1400"/>
              <a:pPr/>
              <a:t>68</a:t>
            </a:fld>
            <a:endParaRPr lang="ru-RU" altLang="ru-RU" sz="1400"/>
          </a:p>
        </p:txBody>
      </p:sp>
      <p:sp>
        <p:nvSpPr>
          <p:cNvPr id="88067" name="Rectangle 2">
            <a:extLst>
              <a:ext uri="{FF2B5EF4-FFF2-40B4-BE49-F238E27FC236}">
                <a16:creationId xmlns:a16="http://schemas.microsoft.com/office/drawing/2014/main" id="{E340D727-F635-B725-BEA1-8D0F5F03823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b="1" dirty="0"/>
              <a:t>Резюме. </a:t>
            </a:r>
            <a:br>
              <a:rPr lang="ru-RU" altLang="ru-RU" sz="4000" b="1" dirty="0"/>
            </a:br>
            <a:r>
              <a:rPr lang="ru-RU" altLang="ru-RU" sz="4000" b="1" dirty="0"/>
              <a:t>Политическая конкуренция</a:t>
            </a:r>
          </a:p>
        </p:txBody>
      </p:sp>
      <p:sp>
        <p:nvSpPr>
          <p:cNvPr id="88068" name="Rectangle 3">
            <a:extLst>
              <a:ext uri="{FF2B5EF4-FFF2-40B4-BE49-F238E27FC236}">
                <a16:creationId xmlns:a16="http://schemas.microsoft.com/office/drawing/2014/main" id="{E147967D-7760-3328-7133-F044F060F6C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altLang="ru-RU" i="0"/>
              <a:t>   Настоящая, неустранимая </a:t>
            </a:r>
            <a:r>
              <a:rPr lang="ru-RU" altLang="ru-RU" b="0" i="0"/>
              <a:t>политическая конкуренция в демократическом обществе возникает</a:t>
            </a:r>
            <a:r>
              <a:rPr lang="ru-RU" altLang="ru-RU" i="0"/>
              <a:t> между выборами </a:t>
            </a:r>
            <a:r>
              <a:rPr lang="ru-RU" altLang="ru-RU" b="0" i="0"/>
              <a:t>и заключается в</a:t>
            </a:r>
            <a:r>
              <a:rPr lang="ru-RU" altLang="ru-RU" i="0"/>
              <a:t> </a:t>
            </a:r>
            <a:r>
              <a:rPr lang="ru-RU" altLang="ru-RU" i="0" u="sng"/>
              <a:t>конкурентной организации всей общественной жизни.</a:t>
            </a:r>
            <a:r>
              <a:rPr lang="ru-RU" altLang="ru-RU" b="0" i="0" u="sng"/>
              <a:t> </a:t>
            </a:r>
          </a:p>
          <a:p>
            <a:pPr eaLnBrk="1" hangingPunct="1">
              <a:buFontTx/>
              <a:buNone/>
            </a:pPr>
            <a:r>
              <a:rPr lang="ru-RU" altLang="ru-RU"/>
              <a:t>   </a:t>
            </a:r>
            <a:r>
              <a:rPr lang="ru-RU" altLang="ru-RU" u="sng"/>
              <a:t>Подлинная политическая конкуренция – конкуренция власти и общества.</a:t>
            </a:r>
            <a:r>
              <a:rPr lang="ru-RU" altLang="ru-RU"/>
              <a:t> </a:t>
            </a: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Номер слайда 5">
            <a:extLst>
              <a:ext uri="{FF2B5EF4-FFF2-40B4-BE49-F238E27FC236}">
                <a16:creationId xmlns:a16="http://schemas.microsoft.com/office/drawing/2014/main" id="{9F986027-F216-DEF4-30D8-3781FCD6C1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137FFFA-88DD-4FED-A8A7-1C8CBE3D9D0C}" type="slidenum">
              <a:rPr lang="ru-RU" altLang="ru-RU" sz="1400"/>
              <a:pPr/>
              <a:t>69</a:t>
            </a:fld>
            <a:endParaRPr lang="ru-RU" altLang="ru-RU" sz="1400"/>
          </a:p>
        </p:txBody>
      </p:sp>
      <p:sp>
        <p:nvSpPr>
          <p:cNvPr id="89091" name="Rectangle 2">
            <a:extLst>
              <a:ext uri="{FF2B5EF4-FFF2-40B4-BE49-F238E27FC236}">
                <a16:creationId xmlns:a16="http://schemas.microsoft.com/office/drawing/2014/main" id="{7688AD63-6A9C-85DF-6B9E-4CAFDD3E3D2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b="1" dirty="0"/>
              <a:t>Резюме. </a:t>
            </a:r>
            <a:br>
              <a:rPr lang="ru-RU" altLang="ru-RU" sz="4000" b="1" dirty="0"/>
            </a:br>
            <a:r>
              <a:rPr lang="ru-RU" altLang="ru-RU" sz="4000" b="1" dirty="0"/>
              <a:t>Политическая конкуренция</a:t>
            </a:r>
          </a:p>
        </p:txBody>
      </p:sp>
      <p:sp>
        <p:nvSpPr>
          <p:cNvPr id="89092" name="Rectangle 3">
            <a:extLst>
              <a:ext uri="{FF2B5EF4-FFF2-40B4-BE49-F238E27FC236}">
                <a16:creationId xmlns:a16="http://schemas.microsoft.com/office/drawing/2014/main" id="{735E35FD-E463-480A-41D5-8D425348EC3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400" b="0" i="0"/>
              <a:t>    Без </a:t>
            </a:r>
            <a:r>
              <a:rPr lang="ru-RU" altLang="ru-RU" sz="2400" i="0"/>
              <a:t>открытой политической конкуренции нет политического рынка</a:t>
            </a:r>
            <a:r>
              <a:rPr lang="ru-RU" altLang="ru-RU" sz="2400" b="0" i="0"/>
              <a:t>, а без политического рынка нет и полноценной демократии. Сама по себе практика регулярной электоральной конкуренции побуждает политиков добиваться поддержки масс, а избирателей - совершать более или менее осознанный выбор, способствуя, таким образом, </a:t>
            </a:r>
            <a:r>
              <a:rPr lang="ru-RU" altLang="ru-RU" sz="2400" i="0"/>
              <a:t>легитимизации власти</a:t>
            </a:r>
            <a:r>
              <a:rPr lang="ru-RU" altLang="ru-RU" sz="2400" b="0" i="0"/>
              <a:t>.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400" b="0" i="0"/>
              <a:t>   Таким образом, </a:t>
            </a:r>
            <a:r>
              <a:rPr lang="ru-RU" altLang="ru-RU" sz="2400" i="0"/>
              <a:t>конкуренция в процессе избирательной кампании – </a:t>
            </a:r>
            <a:r>
              <a:rPr lang="ru-RU" altLang="ru-RU" sz="2400" i="0" u="sng"/>
              <a:t>фактор, обеспечивающий легитимность результатов выборов.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Номер слайда 5">
            <a:extLst>
              <a:ext uri="{FF2B5EF4-FFF2-40B4-BE49-F238E27FC236}">
                <a16:creationId xmlns:a16="http://schemas.microsoft.com/office/drawing/2014/main" id="{8F5968B4-55D9-D477-5005-A9F9B25553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2758C9B-40DB-4271-A9BD-0074B7E54163}" type="slidenum">
              <a:rPr lang="ru-RU" altLang="ru-RU" sz="1400"/>
              <a:pPr/>
              <a:t>7</a:t>
            </a:fld>
            <a:endParaRPr lang="ru-RU" altLang="ru-RU" sz="1400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7BF9A002-9FB7-6FD2-445A-02864C24B88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b="1" dirty="0"/>
              <a:t>Возникновение политической конкуренции </a:t>
            </a:r>
          </a:p>
        </p:txBody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9390AB8A-B681-83D1-AD14-901694EDD58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altLang="ru-RU" b="0" i="0" dirty="0"/>
              <a:t>  Только при достижении в обществе </a:t>
            </a:r>
            <a:r>
              <a:rPr lang="ru-RU" altLang="ru-RU" i="0" dirty="0"/>
              <a:t>достаточного уровня политической культуры</a:t>
            </a:r>
            <a:r>
              <a:rPr lang="ru-RU" altLang="ru-RU" b="0" i="0" dirty="0"/>
              <a:t> можно ожидать результативного развития политической конкуренции. При  этом конкуренты являются соперниками, а сама </a:t>
            </a:r>
            <a:r>
              <a:rPr lang="ru-RU" altLang="ru-RU" i="0" dirty="0"/>
              <a:t>конкуренция </a:t>
            </a:r>
            <a:r>
              <a:rPr lang="ru-RU" altLang="ru-RU" b="0" i="0" dirty="0"/>
              <a:t>выступает в роли </a:t>
            </a:r>
            <a:r>
              <a:rPr lang="ru-RU" altLang="ru-RU" i="0" dirty="0"/>
              <a:t>стихийного регулятора избирательного процесса</a:t>
            </a:r>
            <a:r>
              <a:rPr lang="ru-RU" altLang="ru-RU" b="0" i="0" dirty="0"/>
              <a:t>.</a:t>
            </a:r>
            <a:r>
              <a:rPr lang="ru-RU" altLang="ru-RU" dirty="0"/>
              <a:t> </a:t>
            </a: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5" name="Rectangle 2">
            <a:extLst>
              <a:ext uri="{FF2B5EF4-FFF2-40B4-BE49-F238E27FC236}">
                <a16:creationId xmlns:a16="http://schemas.microsoft.com/office/drawing/2014/main" id="{D67EBB35-AFD3-C50E-765A-7ACB1DB85A5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dirty="0"/>
              <a:t>Джон Стюарт Милль</a:t>
            </a:r>
          </a:p>
        </p:txBody>
      </p:sp>
      <p:sp>
        <p:nvSpPr>
          <p:cNvPr id="90116" name="Rectangle 3">
            <a:extLst>
              <a:ext uri="{FF2B5EF4-FFF2-40B4-BE49-F238E27FC236}">
                <a16:creationId xmlns:a16="http://schemas.microsoft.com/office/drawing/2014/main" id="{2E565EFC-47E7-5DD9-9322-F5DE170E4186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ru-RU" altLang="ru-RU" b="0" i="0" dirty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b="0" dirty="0"/>
              <a:t>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altLang="ru-RU" b="0" dirty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altLang="ru-RU" b="0" dirty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altLang="ru-RU" b="0" dirty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altLang="ru-RU" b="0" dirty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b="0" dirty="0"/>
              <a:t>        </a:t>
            </a:r>
            <a:r>
              <a:rPr lang="ru-RU" altLang="ru-RU" i="0" dirty="0"/>
              <a:t>1806-1873</a:t>
            </a:r>
          </a:p>
        </p:txBody>
      </p:sp>
      <p:sp>
        <p:nvSpPr>
          <p:cNvPr id="2" name="Объект 1">
            <a:extLst>
              <a:ext uri="{FF2B5EF4-FFF2-40B4-BE49-F238E27FC236}">
                <a16:creationId xmlns:a16="http://schemas.microsoft.com/office/drawing/2014/main" id="{FADA87F3-C43F-577A-3B1B-C8A47396BB1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altLang="ru-RU" sz="2400" b="0" dirty="0"/>
              <a:t>«Нет никаких сомнений, что </a:t>
            </a:r>
            <a:r>
              <a:rPr lang="ru-RU" altLang="ru-RU" sz="2400" dirty="0"/>
              <a:t>пассивный тип характера </a:t>
            </a:r>
            <a:r>
              <a:rPr lang="ru-RU" altLang="ru-RU" sz="2400" b="0" dirty="0"/>
              <a:t>более приветствуется </a:t>
            </a:r>
            <a:r>
              <a:rPr lang="ru-RU" altLang="ru-RU" sz="2400" dirty="0"/>
              <a:t>авторитарным правительством.</a:t>
            </a:r>
            <a:r>
              <a:rPr lang="ru-RU" altLang="ru-RU" sz="2400" b="0" dirty="0"/>
              <a:t> В то время как </a:t>
            </a:r>
            <a:r>
              <a:rPr lang="ru-RU" altLang="ru-RU" sz="2400" dirty="0"/>
              <a:t>правительству большинства </a:t>
            </a:r>
            <a:r>
              <a:rPr lang="ru-RU" altLang="ru-RU" sz="2400" b="0" dirty="0"/>
              <a:t>больше подходит </a:t>
            </a:r>
            <a:r>
              <a:rPr lang="ru-RU" altLang="ru-RU" sz="2400" dirty="0"/>
              <a:t>самостоятельная и активная позиция</a:t>
            </a:r>
            <a:r>
              <a:rPr lang="ru-RU" altLang="ru-RU" sz="2400" b="0" dirty="0"/>
              <a:t>».</a:t>
            </a:r>
            <a:r>
              <a:rPr lang="ru-RU" altLang="ru-RU" sz="2400" dirty="0"/>
              <a:t> 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90114" name="Номер слайда 5">
            <a:extLst>
              <a:ext uri="{FF2B5EF4-FFF2-40B4-BE49-F238E27FC236}">
                <a16:creationId xmlns:a16="http://schemas.microsoft.com/office/drawing/2014/main" id="{3264631F-587F-6C1A-7F16-DA8B01D9B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AC66FC5-CD11-4A25-9B5E-0C8F5A878B96}" type="slidenum">
              <a:rPr lang="ru-RU" altLang="ru-RU" sz="1400"/>
              <a:pPr/>
              <a:t>70</a:t>
            </a:fld>
            <a:endParaRPr lang="ru-RU" altLang="ru-RU" sz="140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1F19017-C0D1-45E4-5F9C-58DE8D65B9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2420888"/>
            <a:ext cx="4267433" cy="2376264"/>
          </a:xfrm>
          <a:prstGeom prst="rect">
            <a:avLst/>
          </a:prstGeom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9" name="Rectangle 2">
            <a:extLst>
              <a:ext uri="{FF2B5EF4-FFF2-40B4-BE49-F238E27FC236}">
                <a16:creationId xmlns:a16="http://schemas.microsoft.com/office/drawing/2014/main" id="{A0D8516D-490B-7245-FA95-83E16968660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dirty="0"/>
              <a:t>Ральф </a:t>
            </a:r>
            <a:r>
              <a:rPr lang="ru-RU" altLang="ru-RU" b="1" dirty="0" err="1"/>
              <a:t>Дарендорф</a:t>
            </a:r>
            <a:endParaRPr lang="ru-RU" altLang="ru-RU" b="1" dirty="0"/>
          </a:p>
        </p:txBody>
      </p:sp>
      <p:sp>
        <p:nvSpPr>
          <p:cNvPr id="91140" name="Rectangle 3">
            <a:extLst>
              <a:ext uri="{FF2B5EF4-FFF2-40B4-BE49-F238E27FC236}">
                <a16:creationId xmlns:a16="http://schemas.microsoft.com/office/drawing/2014/main" id="{219351AD-EA5F-46DE-12D1-93B79F5B8D4D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ru-RU" altLang="ru-RU" sz="2800" b="0" i="0" dirty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altLang="ru-RU" sz="2800" b="0" i="0" dirty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altLang="ru-RU" sz="2800" b="0" i="0" dirty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altLang="ru-RU" sz="2800" b="0" i="0" dirty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altLang="ru-RU" sz="2800" b="0" i="0" dirty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altLang="ru-RU" sz="2800" b="0" i="0" dirty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altLang="ru-RU" sz="2800" b="0" i="0" dirty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800" b="0" i="0" dirty="0"/>
              <a:t>    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800" b="0" i="0" dirty="0"/>
              <a:t>       </a:t>
            </a:r>
            <a:r>
              <a:rPr lang="ru-RU" altLang="ru-RU" sz="2800" i="0" dirty="0"/>
              <a:t>1929-2009</a:t>
            </a:r>
          </a:p>
        </p:txBody>
      </p:sp>
      <p:sp>
        <p:nvSpPr>
          <p:cNvPr id="2" name="Объект 1">
            <a:extLst>
              <a:ext uri="{FF2B5EF4-FFF2-40B4-BE49-F238E27FC236}">
                <a16:creationId xmlns:a16="http://schemas.microsoft.com/office/drawing/2014/main" id="{0B9BAD50-319C-FDD8-0543-26C865CEF1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779912" y="1508918"/>
            <a:ext cx="4906888" cy="4617245"/>
          </a:xfrm>
        </p:spPr>
        <p:txBody>
          <a:bodyPr/>
          <a:lstStyle/>
          <a:p>
            <a:pPr marL="0" indent="0">
              <a:buNone/>
            </a:pPr>
            <a:r>
              <a:rPr lang="ru-RU" altLang="ru-RU" sz="2000" b="0" dirty="0"/>
              <a:t> «Если мы уйдем из политики, ею займутся деспоты, которые на словах заявят о своих благих намерениях, но неизбежно отнимут у нас свободу. </a:t>
            </a:r>
            <a:r>
              <a:rPr lang="ru-RU" altLang="ru-RU" sz="2000" dirty="0"/>
              <a:t>Политика, политика активная, является непременной частью свободного общества.</a:t>
            </a:r>
            <a:r>
              <a:rPr lang="ru-RU" altLang="ru-RU" sz="2000" b="0" dirty="0"/>
              <a:t> Не каждый выбирает политику своей профессией, да этого и не требуется. Однако те, кто приходят в политику, должны, не жалея сил, способствовать развитию активной гражданственности».</a:t>
            </a:r>
            <a:endParaRPr lang="ru-RU" sz="2000" dirty="0"/>
          </a:p>
        </p:txBody>
      </p:sp>
      <p:sp>
        <p:nvSpPr>
          <p:cNvPr id="91138" name="Номер слайда 5">
            <a:extLst>
              <a:ext uri="{FF2B5EF4-FFF2-40B4-BE49-F238E27FC236}">
                <a16:creationId xmlns:a16="http://schemas.microsoft.com/office/drawing/2014/main" id="{951B9617-C56F-3B04-53EC-66A285138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63CCA18-FB4D-40F7-9400-A51BD1221CF4}" type="slidenum">
              <a:rPr lang="ru-RU" altLang="ru-RU" sz="1400"/>
              <a:pPr/>
              <a:t>71</a:t>
            </a:fld>
            <a:endParaRPr lang="ru-RU" altLang="ru-RU" sz="140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B6844B1-ED59-4BEB-BF9B-BB6CBEA36D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508918"/>
            <a:ext cx="2724470" cy="444036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Номер слайда 5">
            <a:extLst>
              <a:ext uri="{FF2B5EF4-FFF2-40B4-BE49-F238E27FC236}">
                <a16:creationId xmlns:a16="http://schemas.microsoft.com/office/drawing/2014/main" id="{D040C83A-D1A1-7A00-D7A4-71D11E989D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F58B37B-5918-4AD3-8A9B-752B23E8FF76}" type="slidenum">
              <a:rPr lang="ru-RU" altLang="ru-RU" sz="1400"/>
              <a:pPr/>
              <a:t>8</a:t>
            </a:fld>
            <a:endParaRPr lang="ru-RU" altLang="ru-RU" sz="1400"/>
          </a:p>
        </p:txBody>
      </p:sp>
      <p:sp>
        <p:nvSpPr>
          <p:cNvPr id="11267" name="Rectangle 2">
            <a:extLst>
              <a:ext uri="{FF2B5EF4-FFF2-40B4-BE49-F238E27FC236}">
                <a16:creationId xmlns:a16="http://schemas.microsoft.com/office/drawing/2014/main" id="{ECC0C015-7A30-5F01-FD45-B2EEE8E3473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b="1" dirty="0"/>
              <a:t>Необходимость </a:t>
            </a:r>
            <a:br>
              <a:rPr lang="ru-RU" altLang="ru-RU" sz="4000" b="1" dirty="0"/>
            </a:br>
            <a:r>
              <a:rPr lang="ru-RU" altLang="ru-RU" sz="4000" b="1" dirty="0"/>
              <a:t>политической конкуренции</a:t>
            </a:r>
          </a:p>
        </p:txBody>
      </p:sp>
      <p:sp>
        <p:nvSpPr>
          <p:cNvPr id="11268" name="Rectangle 3">
            <a:extLst>
              <a:ext uri="{FF2B5EF4-FFF2-40B4-BE49-F238E27FC236}">
                <a16:creationId xmlns:a16="http://schemas.microsoft.com/office/drawing/2014/main" id="{2F92D28F-2D6F-48DA-1647-4B4E995601B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000" b="0" i="0" dirty="0"/>
              <a:t>    </a:t>
            </a:r>
            <a:r>
              <a:rPr lang="ru-RU" altLang="ru-RU" sz="2400" b="0" i="0" dirty="0"/>
              <a:t>Только с помощью конкурентной модели можно добиться</a:t>
            </a:r>
            <a:r>
              <a:rPr lang="ru-RU" altLang="ru-RU" sz="2400" i="0" dirty="0"/>
              <a:t> </a:t>
            </a:r>
            <a:r>
              <a:rPr lang="ru-RU" altLang="ru-RU" sz="2400" b="0" i="0" dirty="0"/>
              <a:t>устойчивого экономического благосостояния</a:t>
            </a:r>
            <a:r>
              <a:rPr lang="ru-RU" altLang="ru-RU" sz="2400" i="0" dirty="0"/>
              <a:t>, </a:t>
            </a:r>
            <a:r>
              <a:rPr lang="ru-RU" altLang="ru-RU" sz="2400" b="0" i="0" dirty="0"/>
              <a:t>т.е. построить </a:t>
            </a:r>
            <a:r>
              <a:rPr lang="ru-RU" altLang="ru-RU" sz="2400" dirty="0"/>
              <a:t>устойчивую демократическую систему, сохраняющую способность к саморазвитию.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400" b="0" i="0" dirty="0"/>
              <a:t>     Только наличие конкуренции приводит</a:t>
            </a:r>
            <a:r>
              <a:rPr lang="ru-RU" altLang="ru-RU" sz="2400" i="0" dirty="0"/>
              <a:t> к гарантиям для проигравшего меньшинства, к установлению устойчивых правил </a:t>
            </a:r>
            <a:r>
              <a:rPr lang="ru-RU" altLang="ru-RU" sz="2400" b="0" i="0" dirty="0"/>
              <a:t>(до процедуры голосования).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400" b="0" i="0" dirty="0"/>
              <a:t>     Участие населения в избирательной  кампании делает результаты выборов</a:t>
            </a:r>
            <a:r>
              <a:rPr lang="ru-RU" altLang="ru-RU" sz="2400" i="0" dirty="0"/>
              <a:t> легитимными.</a:t>
            </a:r>
            <a:r>
              <a:rPr lang="ru-RU" altLang="ru-RU" sz="2400" b="0" i="0" dirty="0"/>
              <a:t> Отсутствие политической конкуренции пагубно сказываются</a:t>
            </a:r>
            <a:r>
              <a:rPr lang="ru-RU" altLang="ru-RU" sz="2400" i="0" dirty="0"/>
              <a:t> </a:t>
            </a:r>
            <a:r>
              <a:rPr lang="ru-RU" altLang="ru-RU" sz="2400" b="0" i="0" dirty="0"/>
              <a:t>на формировании гражданской позиции электората, ведут к  </a:t>
            </a:r>
            <a:r>
              <a:rPr lang="ru-RU" altLang="ru-RU" sz="2400" i="0" dirty="0"/>
              <a:t>стабильной апатии населения</a:t>
            </a:r>
            <a:r>
              <a:rPr lang="ru-RU" altLang="ru-RU" sz="2400" b="0" i="0" dirty="0"/>
              <a:t>.</a:t>
            </a:r>
            <a:r>
              <a:rPr lang="ru-RU" altLang="ru-RU" sz="2400" dirty="0"/>
              <a:t>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altLang="ru-RU" sz="2000" b="0" dirty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altLang="ru-RU" sz="2000" b="0" i="0" dirty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altLang="ru-RU" sz="2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Номер слайда 5">
            <a:extLst>
              <a:ext uri="{FF2B5EF4-FFF2-40B4-BE49-F238E27FC236}">
                <a16:creationId xmlns:a16="http://schemas.microsoft.com/office/drawing/2014/main" id="{750B7B96-9DB7-1917-4CCF-969AA3954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F5B5542-8539-4BDB-B36B-08B5D66D25B6}" type="slidenum">
              <a:rPr lang="ru-RU" altLang="ru-RU" sz="1400"/>
              <a:pPr/>
              <a:t>9</a:t>
            </a:fld>
            <a:endParaRPr lang="ru-RU" altLang="ru-RU" sz="1400"/>
          </a:p>
        </p:txBody>
      </p:sp>
      <p:sp>
        <p:nvSpPr>
          <p:cNvPr id="13315" name="Rectangle 2">
            <a:extLst>
              <a:ext uri="{FF2B5EF4-FFF2-40B4-BE49-F238E27FC236}">
                <a16:creationId xmlns:a16="http://schemas.microsoft.com/office/drawing/2014/main" id="{F40B8DAC-F2D9-F2BB-BB41-C7D3C2AE263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b="1" dirty="0">
                <a:solidFill>
                  <a:schemeClr val="tx1"/>
                </a:solidFill>
              </a:rPr>
              <a:t>Возникновение </a:t>
            </a:r>
            <a:br>
              <a:rPr lang="ru-RU" altLang="ru-RU" sz="4000" b="1" dirty="0">
                <a:solidFill>
                  <a:schemeClr val="tx1"/>
                </a:solidFill>
              </a:rPr>
            </a:br>
            <a:r>
              <a:rPr lang="ru-RU" altLang="ru-RU" sz="4000" b="1" dirty="0">
                <a:solidFill>
                  <a:schemeClr val="tx1"/>
                </a:solidFill>
              </a:rPr>
              <a:t>политической конкуренции</a:t>
            </a:r>
          </a:p>
        </p:txBody>
      </p:sp>
      <p:sp>
        <p:nvSpPr>
          <p:cNvPr id="13316" name="Rectangle 3">
            <a:extLst>
              <a:ext uri="{FF2B5EF4-FFF2-40B4-BE49-F238E27FC236}">
                <a16:creationId xmlns:a16="http://schemas.microsoft.com/office/drawing/2014/main" id="{C33F33AE-53BC-FFC9-9518-572B1F305F4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800" b="0" i="0" dirty="0"/>
              <a:t>   Выяснение вопроса о том, </a:t>
            </a:r>
            <a:r>
              <a:rPr lang="ru-RU" altLang="ru-RU" sz="2800" i="0" dirty="0"/>
              <a:t>каковы истоки и основания политической конкуренции и политических конфликтов </a:t>
            </a:r>
            <a:r>
              <a:rPr lang="ru-RU" altLang="ru-RU" sz="2800" b="0" i="0" dirty="0"/>
              <a:t>имеет </a:t>
            </a:r>
            <a:r>
              <a:rPr lang="ru-RU" altLang="ru-RU" sz="2800" i="0" dirty="0"/>
              <a:t>принципиальное значение</a:t>
            </a:r>
            <a:r>
              <a:rPr lang="ru-RU" altLang="ru-RU" sz="2800" b="0" i="0" dirty="0"/>
              <a:t>. Иногда происходит случайное, бессистемное возникновение конкуренции в некоторых регионах, и такое же случайное ее затихание.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800" b="0" i="0" dirty="0"/>
              <a:t>   Между тем, этот вопрос является одним из основных для построения демократических институтов.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Ocean</Template>
  <TotalTime>4203</TotalTime>
  <Words>4133</Words>
  <Application>Microsoft Office PowerPoint</Application>
  <PresentationFormat>Экран (4:3)</PresentationFormat>
  <Paragraphs>404</Paragraphs>
  <Slides>71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71</vt:i4>
      </vt:variant>
    </vt:vector>
  </HeadingPairs>
  <TitlesOfParts>
    <vt:vector size="74" baseType="lpstr">
      <vt:lpstr>Arial</vt:lpstr>
      <vt:lpstr>Roboto</vt:lpstr>
      <vt:lpstr>Оформление по умолчанию</vt:lpstr>
      <vt:lpstr>Политическая конкуренция</vt:lpstr>
      <vt:lpstr>Политическая конкуренция</vt:lpstr>
      <vt:lpstr>Презентация PowerPoint</vt:lpstr>
      <vt:lpstr>Модели развития политического конфликта</vt:lpstr>
      <vt:lpstr>Специфика политической конкуренции</vt:lpstr>
      <vt:lpstr>Структурированная политическая конкуренция </vt:lpstr>
      <vt:lpstr>Возникновение политической конкуренции </vt:lpstr>
      <vt:lpstr>Необходимость  политической конкуренции</vt:lpstr>
      <vt:lpstr>Возникновение  политической конкуренции</vt:lpstr>
      <vt:lpstr>Возникновение политической конкуренции (противоречия)</vt:lpstr>
      <vt:lpstr>Возникновение  политической конкуренции</vt:lpstr>
      <vt:lpstr>Причины слабости российских демократических институтов: </vt:lpstr>
      <vt:lpstr>Поддержание  политической конкуренции</vt:lpstr>
      <vt:lpstr> «Соревновательный элитизм»         Макса Вебера и Йозефа Шумпетера </vt:lpstr>
      <vt:lpstr>«Полиархия» Роберта Даля</vt:lpstr>
      <vt:lpstr>Индикаторы прав и свобод по     Роберту Далю: </vt:lpstr>
      <vt:lpstr> Типология политических режимов Жана Блонделя</vt:lpstr>
      <vt:lpstr>Типология политических режимов Жана Блонделя - 1</vt:lpstr>
      <vt:lpstr>Типология политических режимов Жана Блонделя - 2</vt:lpstr>
      <vt:lpstr>Типология политических режимов Жана Блонделя - 3</vt:lpstr>
      <vt:lpstr>Неконкурентные выборы</vt:lpstr>
      <vt:lpstr>Неконкурентные выборы</vt:lpstr>
      <vt:lpstr>Слабость  политической конкуренции</vt:lpstr>
      <vt:lpstr>Слабость политической конкуренции в России (причины)</vt:lpstr>
      <vt:lpstr>Федерализм</vt:lpstr>
      <vt:lpstr>Анализ российских  региональных режимов РФ</vt:lpstr>
      <vt:lpstr>Анализ российских региональных режимов (географический принцип)</vt:lpstr>
      <vt:lpstr>Конкурентные режимы в России</vt:lpstr>
      <vt:lpstr>Неконкурентный регион</vt:lpstr>
      <vt:lpstr>Неконкурентный регион</vt:lpstr>
      <vt:lpstr>Неконкурентный регион</vt:lpstr>
      <vt:lpstr>Неконкурентный регион</vt:lpstr>
      <vt:lpstr>Неконкурентный регион</vt:lpstr>
      <vt:lpstr>Неконкурентный регион</vt:lpstr>
      <vt:lpstr>Неконкурентный регион</vt:lpstr>
      <vt:lpstr>Неконкурентный регион</vt:lpstr>
      <vt:lpstr>Неконкурентный регион</vt:lpstr>
      <vt:lpstr>Неконкурентный регион</vt:lpstr>
      <vt:lpstr>Неконкурентный регион</vt:lpstr>
      <vt:lpstr>Нужна ли политическая конкуренция?</vt:lpstr>
      <vt:lpstr>Спрос-предложение</vt:lpstr>
      <vt:lpstr>Государство –  Бизнес - Граждане</vt:lpstr>
      <vt:lpstr>Группа 1. «Государство».  1. Роль федерального центра</vt:lpstr>
      <vt:lpstr>Группа 1. «Государство» 2. Роль элит</vt:lpstr>
      <vt:lpstr>Группа 1. «Государство» 3. Административный ресурс</vt:lpstr>
      <vt:lpstr>Мировой рекорд фальсификации результатов голосования</vt:lpstr>
      <vt:lpstr>Закон Украины о выборах народных депутатов Украины (2001 г.), ст. 70</vt:lpstr>
      <vt:lpstr>Группа 1. «Государство» 3. Административный ресурс</vt:lpstr>
      <vt:lpstr>Группа 1. «Государство» 3. Административный ресурс</vt:lpstr>
      <vt:lpstr>Группа 1. «Государство» 3. Административный ресурс</vt:lpstr>
      <vt:lpstr>Группа 1. «Государство» Резюме</vt:lpstr>
      <vt:lpstr>Группа 2. «Бизнес».</vt:lpstr>
      <vt:lpstr>Группа 2. «Бизнес»</vt:lpstr>
      <vt:lpstr>Группа 2. «Бизнес». Резюме</vt:lpstr>
      <vt:lpstr>Группа 3. «Граждане»</vt:lpstr>
      <vt:lpstr>Группа 3. «Граждане»</vt:lpstr>
      <vt:lpstr>Группа 3. «Граждане»</vt:lpstr>
      <vt:lpstr>Группа 3. «Граждане»</vt:lpstr>
      <vt:lpstr>Группа 3. «Граждане»</vt:lpstr>
      <vt:lpstr>Группа 3. «Граждане». Пропорция Габриэля Алмонда</vt:lpstr>
      <vt:lpstr>Группа 3. «Граждане». Пропорция Габриэля Алмонда  (выборы в ГД РФ)</vt:lpstr>
      <vt:lpstr>Факторы, препятствующие развитию политической конкуренции:</vt:lpstr>
      <vt:lpstr>Факторы, способствующие развитию политической конкуренции:</vt:lpstr>
      <vt:lpstr>Гражданское общество</vt:lpstr>
      <vt:lpstr>Гражданское общество. Определение</vt:lpstr>
      <vt:lpstr>Гражданское общество. Бизнес</vt:lpstr>
      <vt:lpstr>Общество личной ответственности</vt:lpstr>
      <vt:lpstr>Резюме.  Политическая конкуренция</vt:lpstr>
      <vt:lpstr>Резюме.  Политическая конкуренция</vt:lpstr>
      <vt:lpstr>Джон Стюарт Милль</vt:lpstr>
      <vt:lpstr>Ральф Дарендорф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Политическая конкуренция как условие демократизации политического процесса</dc:title>
  <dc:creator>1</dc:creator>
  <cp:lastModifiedBy>MARIA PRANOVA</cp:lastModifiedBy>
  <cp:revision>229</cp:revision>
  <dcterms:created xsi:type="dcterms:W3CDTF">2005-10-10T14:30:11Z</dcterms:created>
  <dcterms:modified xsi:type="dcterms:W3CDTF">2022-11-09T12:04:47Z</dcterms:modified>
</cp:coreProperties>
</file>